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2" r:id="rId1"/>
  </p:sldMasterIdLst>
  <p:notesMasterIdLst>
    <p:notesMasterId r:id="rId36"/>
  </p:notesMasterIdLst>
  <p:sldIdLst>
    <p:sldId id="256" r:id="rId2"/>
    <p:sldId id="259" r:id="rId3"/>
    <p:sldId id="298" r:id="rId4"/>
    <p:sldId id="299" r:id="rId5"/>
    <p:sldId id="315" r:id="rId6"/>
    <p:sldId id="341" r:id="rId7"/>
    <p:sldId id="325" r:id="rId8"/>
    <p:sldId id="326" r:id="rId9"/>
    <p:sldId id="272" r:id="rId10"/>
    <p:sldId id="301" r:id="rId11"/>
    <p:sldId id="273" r:id="rId12"/>
    <p:sldId id="342" r:id="rId13"/>
    <p:sldId id="343" r:id="rId14"/>
    <p:sldId id="344" r:id="rId15"/>
    <p:sldId id="345" r:id="rId16"/>
    <p:sldId id="324" r:id="rId17"/>
    <p:sldId id="300" r:id="rId18"/>
    <p:sldId id="302" r:id="rId19"/>
    <p:sldId id="303" r:id="rId20"/>
    <p:sldId id="328" r:id="rId21"/>
    <p:sldId id="305" r:id="rId22"/>
    <p:sldId id="313" r:id="rId23"/>
    <p:sldId id="346" r:id="rId24"/>
    <p:sldId id="278" r:id="rId25"/>
    <p:sldId id="329" r:id="rId26"/>
    <p:sldId id="330" r:id="rId27"/>
    <p:sldId id="335" r:id="rId28"/>
    <p:sldId id="331" r:id="rId29"/>
    <p:sldId id="333" r:id="rId30"/>
    <p:sldId id="311" r:id="rId31"/>
    <p:sldId id="347" r:id="rId32"/>
    <p:sldId id="306" r:id="rId33"/>
    <p:sldId id="294" r:id="rId34"/>
    <p:sldId id="312" r:id="rId3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632" autoAdjust="0"/>
  </p:normalViewPr>
  <p:slideViewPr>
    <p:cSldViewPr snapToGrid="0">
      <p:cViewPr varScale="1">
        <p:scale>
          <a:sx n="97" d="100"/>
          <a:sy n="97" d="100"/>
        </p:scale>
        <p:origin x="2004" y="78"/>
      </p:cViewPr>
      <p:guideLst>
        <p:guide orient="horz" pos="2160"/>
        <p:guide pos="2880"/>
      </p:guideLst>
    </p:cSldViewPr>
  </p:slideViewPr>
  <p:notesTextViewPr>
    <p:cViewPr>
      <p:scale>
        <a:sx n="1" d="1"/>
        <a:sy n="1" d="1"/>
      </p:scale>
      <p:origin x="0" y="0"/>
    </p:cViewPr>
  </p:notesText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1124744" y="4343400"/>
            <a:ext cx="4608512"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5" name="Shape 5"/>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5838224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0" name="Shape 210"/>
          <p:cNvSpPr txBox="1">
            <a:spLocks noGrp="1"/>
          </p:cNvSpPr>
          <p:nvPr>
            <p:ph type="body" idx="1"/>
          </p:nvPr>
        </p:nvSpPr>
        <p:spPr>
          <a:xfrm>
            <a:off x="1124744" y="4343400"/>
            <a:ext cx="4608512" cy="4114800"/>
          </a:xfrm>
          <a:prstGeom prst="rect">
            <a:avLst/>
          </a:prstGeom>
          <a:noFill/>
          <a:ln>
            <a:noFill/>
          </a:ln>
        </p:spPr>
        <p:txBody>
          <a:bodyPr lIns="91425" tIns="45700" rIns="91425" bIns="45700" anchor="t" anchorCtr="0">
            <a:noAutofit/>
          </a:bodyPr>
          <a:lstStyle/>
          <a:p>
            <a:pPr eaLnBrk="1" hangingPunct="1"/>
            <a:r>
              <a:rPr lang="en-US" altLang="en-US" sz="1200" dirty="0">
                <a:latin typeface="Arial" panose="020B0604020202020204" pitchFamily="34" charset="0"/>
              </a:rPr>
              <a:t>Please enter the Course Title and Event Code.</a:t>
            </a:r>
          </a:p>
          <a:p>
            <a:pPr eaLnBrk="1" hangingPunct="1"/>
            <a:r>
              <a:rPr lang="en-GB" altLang="en-US" sz="1200" dirty="0">
                <a:latin typeface="Arial" panose="020B0604020202020204" pitchFamily="34" charset="0"/>
              </a:rPr>
              <a:t>This can be found in the writing contract. </a:t>
            </a:r>
          </a:p>
        </p:txBody>
      </p:sp>
      <p:sp>
        <p:nvSpPr>
          <p:cNvPr id="211" name="Shape 211"/>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1</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48019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will look at two question 8 examples first and a question 7 example afterwards.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13</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349635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ask delegates to consider the nature of this response, the extent to which it answers the question and the candidate’s approach to context. They should then consider awarding marks for both pairs of AOs.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14</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739300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response was awarded marks in level 3: 9 for AO1/2 and 11 for AO3/4.</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15</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46657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points are relevant to all questions across the paper. The example just discussed (8a) did consider narrative form rather than plot and characters but otherwise fits into this general pattern.</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16</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920675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dirty="0">
                <a:latin typeface="Arial" panose="020B0604020202020204" pitchFamily="34" charset="0"/>
              </a:rPr>
              <a:t>Please ask delegates to give two marks for this response, one for AOs 1 and 2 (out of 20) and one for AOs 3 and 4 (out of 20), and enter them both in text chat.</a:t>
            </a:r>
            <a:endParaRPr lang="en-US" altLang="en-US" dirty="0">
              <a:latin typeface="Arial" panose="020B0604020202020204" pitchFamily="34" charset="0"/>
            </a:endParaRPr>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24299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This response was awarded marks in Level 5 (18 + 18). There is a sophisticated discussion of narrative viewpoints which is interwoven with contextual links .</a:t>
            </a:r>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707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5396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question, again on the theme of Science and Society, is about the presentation of hope in the texts.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20</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25709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dirty="0">
                <a:latin typeface="Arial" panose="020B0604020202020204" pitchFamily="34" charset="0"/>
              </a:rPr>
              <a:t>Delegates to be asked to mark the script and award levels: one for AOs 1 and 2 and one for AOs 3 and 4.</a:t>
            </a:r>
            <a:endParaRPr lang="en-US" altLang="en-US"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03867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The response was awarded a mark of 14 for AO1/2 and a mark of 16 for AO3/4. Please tell delegates that there is a strong level 5 answer included in the examiners’ report</a:t>
            </a:r>
            <a:endParaRPr dirty="0"/>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3186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This section will be delivered by your host from Inset Online. </a:t>
            </a:r>
          </a:p>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8003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Ask delegates to consider the question. How would they relate it to two of the texts they teach or know well, covering all four AOs?</a:t>
            </a:r>
            <a:endParaRPr dirty="0"/>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892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delegates to place the response in a level for AO1 and 2, and for AO3 and 4, using generic mark scheme grids.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25</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63917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response was awarded marks of 10 for AOs 1 and 2; 9 for AOs 3 and 4.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26</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325006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ask delegates to decide on the levels they would award for AO1/2 and AO3/4. Please be advised that this response is difficult to read and might need a bit longer.</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28</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92017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response was awarded 17 marks for AOs 1 and 2; 18 marks for AOs 3 and 4.</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29</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749800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US" altLang="en-US" sz="1200" dirty="0">
                <a:latin typeface="Arial" panose="020B0604020202020204" pitchFamily="34" charset="0"/>
              </a:rPr>
              <a:t>As previously, ask the delegates to offer their views on the delivery of the qualification and best practice. The above areas may be good starting points for a discussion and may make this part of the session a bit more focused. </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Allow them to discuss and share ideas on how to deliver this subject and qualification with each other. </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Please note that this part is dealing with the delivery of the qualification rather than the exam. You will need to make this clear to the delegates when facilitating the discussion. </a:t>
            </a:r>
          </a:p>
          <a:p>
            <a:pPr lvl="0">
              <a:spcBef>
                <a:spcPts val="0"/>
              </a:spcBef>
              <a:buNone/>
            </a:pPr>
            <a:endParaRPr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5945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endParaRPr lang="es-ES" altLang="en-US" dirty="0" smtClean="0">
              <a:latin typeface="Arial" panose="020B0604020202020204" pitchFamily="34" charset="0"/>
            </a:endParaRP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12896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r>
              <a:rPr lang="en-GB" altLang="en-US" dirty="0">
                <a:latin typeface="Arial" panose="020B0604020202020204" pitchFamily="34" charset="0"/>
              </a:rPr>
              <a:t>We constantly look to improve the delivery of our training and appreciate all delegate feedback. </a:t>
            </a:r>
          </a:p>
          <a:p>
            <a:endParaRPr lang="en-GB" altLang="en-US" dirty="0">
              <a:latin typeface="Arial" panose="020B0604020202020204" pitchFamily="34" charset="0"/>
            </a:endParaRPr>
          </a:p>
          <a:p>
            <a:r>
              <a:rPr lang="en-GB" altLang="en-US" dirty="0">
                <a:latin typeface="Arial" panose="020B0604020202020204" pitchFamily="34" charset="0"/>
              </a:rPr>
              <a:t>Delegates will soon </a:t>
            </a:r>
            <a:r>
              <a:rPr lang="en-GB" altLang="en-US" b="1" dirty="0">
                <a:latin typeface="Arial" panose="020B0604020202020204" pitchFamily="34" charset="0"/>
              </a:rPr>
              <a:t>receive an email directing them to our </a:t>
            </a:r>
            <a:r>
              <a:rPr lang="en-GB" altLang="en-US" b="1" dirty="0">
                <a:solidFill>
                  <a:srgbClr val="364395"/>
                </a:solidFill>
                <a:latin typeface="Arial" panose="020B0604020202020204" pitchFamily="34" charset="0"/>
              </a:rPr>
              <a:t>online feedback form</a:t>
            </a:r>
            <a:r>
              <a:rPr lang="en-GB" altLang="en-US" dirty="0">
                <a:latin typeface="Arial" panose="020B0604020202020204" pitchFamily="34" charset="0"/>
              </a:rPr>
              <a:t>. </a:t>
            </a:r>
          </a:p>
          <a:p>
            <a:endParaRPr lang="en-GB" altLang="en-US" dirty="0">
              <a:latin typeface="Arial" panose="020B0604020202020204" pitchFamily="34" charset="0"/>
            </a:endParaRPr>
          </a:p>
          <a:p>
            <a:r>
              <a:rPr lang="en-GB" altLang="en-US" dirty="0">
                <a:latin typeface="Arial" panose="020B0604020202020204" pitchFamily="34" charset="0"/>
              </a:rPr>
              <a:t>The form takes no more than a couple of minutes to complete. Please ask them to take the time to let us know their thoughts by filling in this short form.</a:t>
            </a:r>
          </a:p>
          <a:p>
            <a:pPr lvl="0">
              <a:spcBef>
                <a:spcPts val="0"/>
              </a:spcBef>
              <a:buNone/>
            </a:pPr>
            <a:endParaRPr dirty="0"/>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3280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a:spcBef>
                <a:spcPct val="0"/>
              </a:spcBef>
            </a:pPr>
            <a:r>
              <a:rPr lang="en-US" altLang="en-US" sz="1200" b="1" i="1" dirty="0">
                <a:latin typeface="Arial" panose="020B0604020202020204" pitchFamily="34" charset="0"/>
              </a:rPr>
              <a:t>There is a wide portfolio of training events already scheduled for the academic year 2016/17. </a:t>
            </a:r>
            <a:r>
              <a:rPr lang="en-US" altLang="en-US" sz="1200" i="1" dirty="0">
                <a:latin typeface="Arial" panose="020B0604020202020204" pitchFamily="34" charset="0"/>
              </a:rPr>
              <a:t>These include training events for our General Qualifications as well as Vocational Qualifications. </a:t>
            </a:r>
          </a:p>
          <a:p>
            <a:pPr>
              <a:spcBef>
                <a:spcPct val="0"/>
              </a:spcBef>
            </a:pPr>
            <a:endParaRPr lang="en-US" altLang="en-US" sz="1200" b="1" dirty="0">
              <a:latin typeface="Arial" panose="020B0604020202020204" pitchFamily="34" charset="0"/>
            </a:endParaRPr>
          </a:p>
          <a:p>
            <a:pPr>
              <a:spcBef>
                <a:spcPct val="0"/>
              </a:spcBef>
            </a:pPr>
            <a:r>
              <a:rPr lang="en-US" altLang="en-US" sz="1200" b="1" dirty="0">
                <a:latin typeface="Arial" panose="020B0604020202020204" pitchFamily="34" charset="0"/>
              </a:rPr>
              <a:t>For General Qualifications</a:t>
            </a:r>
            <a:r>
              <a:rPr lang="en-US" altLang="en-US" sz="1200" dirty="0">
                <a:latin typeface="Arial" panose="020B0604020202020204" pitchFamily="34" charset="0"/>
              </a:rPr>
              <a:t>, you can take an advantage of events such as:</a:t>
            </a:r>
          </a:p>
          <a:p>
            <a:pPr>
              <a:spcBef>
                <a:spcPct val="0"/>
              </a:spcBef>
              <a:buFontTx/>
              <a:buChar char="•"/>
            </a:pPr>
            <a:r>
              <a:rPr lang="en-US" altLang="en-US" sz="1200" dirty="0">
                <a:latin typeface="Arial" panose="020B0604020202020204" pitchFamily="34" charset="0"/>
              </a:rPr>
              <a:t>Delivering the qualification</a:t>
            </a:r>
          </a:p>
          <a:p>
            <a:pPr>
              <a:spcBef>
                <a:spcPct val="0"/>
              </a:spcBef>
              <a:buFontTx/>
              <a:buChar char="•"/>
            </a:pPr>
            <a:r>
              <a:rPr lang="en-US" altLang="en-US" sz="1200" dirty="0">
                <a:latin typeface="Arial" panose="020B0604020202020204" pitchFamily="34" charset="0"/>
              </a:rPr>
              <a:t>Getting Ready to Teach</a:t>
            </a:r>
          </a:p>
          <a:p>
            <a:pPr>
              <a:spcBef>
                <a:spcPct val="0"/>
              </a:spcBef>
              <a:buFontTx/>
              <a:buChar char="•"/>
            </a:pPr>
            <a:r>
              <a:rPr lang="en-US" altLang="en-US" sz="1200" dirty="0">
                <a:latin typeface="Arial" panose="020B0604020202020204" pitchFamily="34" charset="0"/>
              </a:rPr>
              <a:t>Guidance on internally assessed units </a:t>
            </a:r>
          </a:p>
          <a:p>
            <a:pPr>
              <a:spcBef>
                <a:spcPct val="0"/>
              </a:spcBef>
              <a:buFontTx/>
              <a:buChar char="•"/>
            </a:pPr>
            <a:r>
              <a:rPr lang="en-US" altLang="en-US" sz="1200" dirty="0">
                <a:latin typeface="Arial" panose="020B0604020202020204" pitchFamily="34" charset="0"/>
              </a:rPr>
              <a:t>Controlled Assessment</a:t>
            </a:r>
          </a:p>
          <a:p>
            <a:pPr>
              <a:spcBef>
                <a:spcPct val="0"/>
              </a:spcBef>
              <a:buFontTx/>
              <a:buChar char="•"/>
            </a:pPr>
            <a:r>
              <a:rPr lang="en-US" altLang="en-US" sz="1200" dirty="0">
                <a:latin typeface="Arial" panose="020B0604020202020204" pitchFamily="34" charset="0"/>
              </a:rPr>
              <a:t>Standardization </a:t>
            </a:r>
          </a:p>
          <a:p>
            <a:pPr>
              <a:spcBef>
                <a:spcPct val="0"/>
              </a:spcBef>
            </a:pPr>
            <a:endParaRPr lang="en-US" altLang="en-US" sz="1200" dirty="0">
              <a:latin typeface="Arial" panose="020B0604020202020204" pitchFamily="34" charset="0"/>
            </a:endParaRPr>
          </a:p>
          <a:p>
            <a:pPr>
              <a:spcBef>
                <a:spcPct val="0"/>
              </a:spcBef>
            </a:pPr>
            <a:r>
              <a:rPr lang="en-US" altLang="en-US" sz="1200" b="1" dirty="0">
                <a:latin typeface="Arial" panose="020B0604020202020204" pitchFamily="34" charset="0"/>
              </a:rPr>
              <a:t>For Vocational Qualifications</a:t>
            </a:r>
            <a:r>
              <a:rPr lang="en-US" altLang="en-US" sz="1200" dirty="0">
                <a:latin typeface="Arial" panose="020B0604020202020204" pitchFamily="34" charset="0"/>
              </a:rPr>
              <a:t>, again depending on your needs you can take the opportunity for training in the following areas:</a:t>
            </a:r>
          </a:p>
          <a:p>
            <a:pPr>
              <a:spcBef>
                <a:spcPct val="0"/>
              </a:spcBef>
              <a:buFontTx/>
              <a:buChar char="•"/>
            </a:pPr>
            <a:r>
              <a:rPr lang="en-US" altLang="en-US" sz="1200" dirty="0">
                <a:latin typeface="Arial" panose="020B0604020202020204" pitchFamily="34" charset="0"/>
              </a:rPr>
              <a:t>New to teaching BTEC’s</a:t>
            </a:r>
          </a:p>
          <a:p>
            <a:pPr>
              <a:spcBef>
                <a:spcPct val="0"/>
              </a:spcBef>
              <a:buFontTx/>
              <a:buChar char="•"/>
            </a:pPr>
            <a:r>
              <a:rPr lang="en-US" altLang="en-US" sz="1200" dirty="0">
                <a:latin typeface="Arial" panose="020B0604020202020204" pitchFamily="34" charset="0"/>
              </a:rPr>
              <a:t>Getting ready to teach NG BTEC </a:t>
            </a:r>
          </a:p>
          <a:p>
            <a:pPr>
              <a:spcBef>
                <a:spcPct val="0"/>
              </a:spcBef>
              <a:buFontTx/>
              <a:buChar char="•"/>
            </a:pPr>
            <a:r>
              <a:rPr lang="en-US" altLang="en-US" sz="1200" dirty="0">
                <a:latin typeface="Arial" panose="020B0604020202020204" pitchFamily="34" charset="0"/>
              </a:rPr>
              <a:t>BTEC Designing Assignments and Assessment</a:t>
            </a:r>
          </a:p>
          <a:p>
            <a:pPr>
              <a:spcBef>
                <a:spcPct val="0"/>
              </a:spcBef>
              <a:buFontTx/>
              <a:buChar char="•"/>
            </a:pPr>
            <a:r>
              <a:rPr lang="en-US" altLang="en-US" sz="1200" dirty="0">
                <a:latin typeface="Arial" panose="020B0604020202020204" pitchFamily="34" charset="0"/>
              </a:rPr>
              <a:t>Effective delivery and assessment for Skills Qualifications</a:t>
            </a:r>
          </a:p>
          <a:p>
            <a:pPr>
              <a:spcBef>
                <a:spcPct val="0"/>
              </a:spcBef>
            </a:pPr>
            <a:endParaRPr lang="en-US" altLang="en-US" sz="1200" dirty="0">
              <a:latin typeface="Arial" panose="020B0604020202020204" pitchFamily="34" charset="0"/>
            </a:endParaRPr>
          </a:p>
          <a:p>
            <a:r>
              <a:rPr lang="en-GB" altLang="en-US" sz="1200" b="1" i="1" dirty="0">
                <a:latin typeface="Arial" panose="020B0604020202020204" pitchFamily="34" charset="0"/>
              </a:rPr>
              <a:t>Our events have been designed for the UK as well as international centres. </a:t>
            </a:r>
            <a:r>
              <a:rPr lang="en-GB" altLang="en-US" sz="1200" i="1" dirty="0">
                <a:latin typeface="Arial" panose="020B0604020202020204" pitchFamily="34" charset="0"/>
              </a:rPr>
              <a:t>Some events that are specifically designed for UK centres and some specifically for international centres. </a:t>
            </a:r>
          </a:p>
          <a:p>
            <a:pPr lvl="0">
              <a:spcBef>
                <a:spcPts val="0"/>
              </a:spcBef>
              <a:buNone/>
            </a:pPr>
            <a:endParaRPr dirty="0"/>
          </a:p>
        </p:txBody>
      </p:sp>
      <p:sp>
        <p:nvSpPr>
          <p:cNvPr id="740" name="Shape 7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18913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Shape 705"/>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706" name="Shape 7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6843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altLang="en-US" sz="1200" dirty="0" err="1">
                <a:latin typeface="Arial" panose="020B0604020202020204" pitchFamily="34" charset="0"/>
              </a:rPr>
              <a:t>Please</a:t>
            </a:r>
            <a:r>
              <a:rPr lang="es-ES" altLang="en-US" sz="1200" dirty="0">
                <a:latin typeface="Arial" panose="020B0604020202020204" pitchFamily="34" charset="0"/>
              </a:rPr>
              <a:t> </a:t>
            </a:r>
            <a:r>
              <a:rPr lang="es-ES" altLang="en-US" sz="1200" dirty="0" err="1">
                <a:latin typeface="Arial" panose="020B0604020202020204" pitchFamily="34" charset="0"/>
              </a:rPr>
              <a:t>insert</a:t>
            </a:r>
            <a:r>
              <a:rPr lang="es-ES" altLang="en-US" sz="1200" dirty="0">
                <a:latin typeface="Arial" panose="020B0604020202020204" pitchFamily="34" charset="0"/>
              </a:rPr>
              <a:t> </a:t>
            </a:r>
            <a:r>
              <a:rPr lang="es-ES" altLang="en-US" sz="1200" dirty="0" err="1">
                <a:latin typeface="Arial" panose="020B0604020202020204" pitchFamily="34" charset="0"/>
              </a:rPr>
              <a:t>the</a:t>
            </a:r>
            <a:r>
              <a:rPr lang="es-ES" altLang="en-US" sz="1200" dirty="0">
                <a:latin typeface="Arial" panose="020B0604020202020204" pitchFamily="34" charset="0"/>
              </a:rPr>
              <a:t> </a:t>
            </a:r>
            <a:r>
              <a:rPr lang="es-ES" altLang="en-US" sz="1200" dirty="0" err="1">
                <a:latin typeface="Arial" panose="020B0604020202020204" pitchFamily="34" charset="0"/>
              </a:rPr>
              <a:t>aims</a:t>
            </a:r>
            <a:r>
              <a:rPr lang="es-ES" altLang="en-US" sz="1200" dirty="0">
                <a:latin typeface="Arial" panose="020B0604020202020204" pitchFamily="34" charset="0"/>
              </a:rPr>
              <a:t> and </a:t>
            </a:r>
            <a:r>
              <a:rPr lang="es-ES" altLang="en-US" sz="1200" dirty="0" err="1">
                <a:latin typeface="Arial" panose="020B0604020202020204" pitchFamily="34" charset="0"/>
              </a:rPr>
              <a:t>objectives</a:t>
            </a:r>
            <a:r>
              <a:rPr lang="es-ES" altLang="en-US" sz="1200" dirty="0">
                <a:latin typeface="Arial" panose="020B0604020202020204" pitchFamily="34" charset="0"/>
              </a:rPr>
              <a:t>/</a:t>
            </a:r>
            <a:r>
              <a:rPr lang="es-ES" altLang="en-US" sz="1200" dirty="0" err="1">
                <a:latin typeface="Arial" panose="020B0604020202020204" pitchFamily="34" charset="0"/>
              </a:rPr>
              <a:t>course</a:t>
            </a:r>
            <a:r>
              <a:rPr lang="es-ES" altLang="en-US" sz="1200" dirty="0">
                <a:latin typeface="Arial" panose="020B0604020202020204" pitchFamily="34" charset="0"/>
              </a:rPr>
              <a:t> </a:t>
            </a:r>
            <a:r>
              <a:rPr lang="es-ES" altLang="en-US" sz="1200" dirty="0" err="1">
                <a:latin typeface="Arial" panose="020B0604020202020204" pitchFamily="34" charset="0"/>
              </a:rPr>
              <a:t>description</a:t>
            </a:r>
            <a:r>
              <a:rPr lang="es-ES" altLang="en-US" sz="1200" dirty="0">
                <a:latin typeface="Arial" panose="020B0604020202020204" pitchFamily="34" charset="0"/>
              </a:rPr>
              <a:t> </a:t>
            </a:r>
            <a:r>
              <a:rPr lang="es-ES" altLang="en-US" sz="1200" dirty="0" err="1">
                <a:latin typeface="Arial" panose="020B0604020202020204" pitchFamily="34" charset="0"/>
              </a:rPr>
              <a:t>from</a:t>
            </a:r>
            <a:r>
              <a:rPr lang="es-ES" altLang="en-US" sz="1200" dirty="0">
                <a:latin typeface="Arial" panose="020B0604020202020204" pitchFamily="34" charset="0"/>
              </a:rPr>
              <a:t> </a:t>
            </a:r>
            <a:r>
              <a:rPr lang="es-ES" altLang="en-US" sz="1200" dirty="0" err="1">
                <a:latin typeface="Arial" panose="020B0604020202020204" pitchFamily="34" charset="0"/>
              </a:rPr>
              <a:t>the</a:t>
            </a:r>
            <a:r>
              <a:rPr lang="es-ES" altLang="en-US" sz="1200" dirty="0">
                <a:latin typeface="Arial" panose="020B0604020202020204" pitchFamily="34" charset="0"/>
              </a:rPr>
              <a:t> </a:t>
            </a:r>
            <a:r>
              <a:rPr lang="es-ES" altLang="en-US" sz="1200" dirty="0" err="1">
                <a:latin typeface="Arial" panose="020B0604020202020204" pitchFamily="34" charset="0"/>
              </a:rPr>
              <a:t>writing</a:t>
            </a:r>
            <a:r>
              <a:rPr lang="es-ES" altLang="en-US" sz="1200" dirty="0">
                <a:latin typeface="Arial" panose="020B0604020202020204" pitchFamily="34" charset="0"/>
              </a:rPr>
              <a:t> </a:t>
            </a:r>
            <a:r>
              <a:rPr lang="es-ES" altLang="en-US" sz="1200" dirty="0" err="1">
                <a:latin typeface="Arial" panose="020B0604020202020204" pitchFamily="34" charset="0"/>
              </a:rPr>
              <a:t>contract</a:t>
            </a:r>
            <a:r>
              <a:rPr lang="es-ES" altLang="en-US" sz="1200" dirty="0">
                <a:latin typeface="Arial" panose="020B0604020202020204" pitchFamily="34" charset="0"/>
              </a:rPr>
              <a:t>.</a:t>
            </a:r>
            <a:r>
              <a:rPr lang="es-ES" altLang="en-US" dirty="0">
                <a:latin typeface="Arial" panose="020B0604020202020204" pitchFamily="34" charset="0"/>
              </a:rPr>
              <a:t> </a:t>
            </a:r>
          </a:p>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6375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s-ES" altLang="en-US" dirty="0" err="1">
                <a:latin typeface="Arial" panose="020B0604020202020204" pitchFamily="34" charset="0"/>
              </a:rPr>
              <a:t>This</a:t>
            </a:r>
            <a:r>
              <a:rPr lang="es-ES" altLang="en-US" dirty="0">
                <a:latin typeface="Arial" panose="020B0604020202020204" pitchFamily="34" charset="0"/>
              </a:rPr>
              <a:t> </a:t>
            </a:r>
            <a:r>
              <a:rPr lang="es-ES" altLang="en-US" dirty="0" err="1">
                <a:latin typeface="Arial" panose="020B0604020202020204" pitchFamily="34" charset="0"/>
              </a:rPr>
              <a:t>slide</a:t>
            </a:r>
            <a:r>
              <a:rPr lang="es-ES" altLang="en-US" dirty="0">
                <a:latin typeface="Arial" panose="020B0604020202020204" pitchFamily="34" charset="0"/>
              </a:rPr>
              <a:t> </a:t>
            </a:r>
            <a:r>
              <a:rPr lang="es-ES" altLang="en-US" dirty="0" err="1">
                <a:latin typeface="Arial" panose="020B0604020202020204" pitchFamily="34" charset="0"/>
              </a:rPr>
              <a:t>must</a:t>
            </a:r>
            <a:r>
              <a:rPr lang="es-ES" altLang="en-US" dirty="0">
                <a:latin typeface="Arial" panose="020B0604020202020204" pitchFamily="34" charset="0"/>
              </a:rPr>
              <a:t> be </a:t>
            </a:r>
            <a:r>
              <a:rPr lang="es-ES" altLang="en-US" dirty="0" err="1">
                <a:latin typeface="Arial" panose="020B0604020202020204" pitchFamily="34" charset="0"/>
              </a:rPr>
              <a:t>updated</a:t>
            </a:r>
            <a:r>
              <a:rPr lang="es-ES" altLang="en-US" dirty="0">
                <a:latin typeface="Arial" panose="020B0604020202020204" pitchFamily="34" charset="0"/>
              </a:rPr>
              <a:t>. </a:t>
            </a:r>
            <a:r>
              <a:rPr lang="es-ES" altLang="en-US" dirty="0" err="1">
                <a:latin typeface="Arial" panose="020B0604020202020204" pitchFamily="34" charset="0"/>
              </a:rPr>
              <a:t>It</a:t>
            </a:r>
            <a:r>
              <a:rPr lang="es-ES" altLang="en-US" dirty="0">
                <a:latin typeface="Arial" panose="020B0604020202020204" pitchFamily="34" charset="0"/>
              </a:rPr>
              <a:t> </a:t>
            </a:r>
            <a:r>
              <a:rPr lang="es-ES" altLang="en-US" dirty="0" err="1">
                <a:latin typeface="Arial" panose="020B0604020202020204" pitchFamily="34" charset="0"/>
              </a:rPr>
              <a:t>is</a:t>
            </a:r>
            <a:r>
              <a:rPr lang="es-ES" altLang="en-US" dirty="0">
                <a:latin typeface="Arial" panose="020B0604020202020204" pitchFamily="34" charset="0"/>
              </a:rPr>
              <a:t> </a:t>
            </a:r>
            <a:r>
              <a:rPr lang="es-ES" altLang="en-US" dirty="0" err="1">
                <a:latin typeface="Arial" panose="020B0604020202020204" pitchFamily="34" charset="0"/>
              </a:rPr>
              <a:t>important</a:t>
            </a:r>
            <a:r>
              <a:rPr lang="es-ES" altLang="en-US" dirty="0">
                <a:latin typeface="Arial" panose="020B0604020202020204" pitchFamily="34" charset="0"/>
              </a:rPr>
              <a:t> to </a:t>
            </a:r>
            <a:r>
              <a:rPr lang="es-ES" altLang="en-US" dirty="0" err="1">
                <a:latin typeface="Arial" panose="020B0604020202020204" pitchFamily="34" charset="0"/>
              </a:rPr>
              <a:t>let</a:t>
            </a:r>
            <a:r>
              <a:rPr lang="es-ES" altLang="en-US" dirty="0">
                <a:latin typeface="Arial" panose="020B0604020202020204" pitchFamily="34" charset="0"/>
              </a:rPr>
              <a:t>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delegates</a:t>
            </a:r>
            <a:r>
              <a:rPr lang="es-ES" altLang="en-US" dirty="0">
                <a:latin typeface="Arial" panose="020B0604020202020204" pitchFamily="34" charset="0"/>
              </a:rPr>
              <a:t> </a:t>
            </a:r>
            <a:r>
              <a:rPr lang="es-ES" altLang="en-US" dirty="0" err="1">
                <a:latin typeface="Arial" panose="020B0604020202020204" pitchFamily="34" charset="0"/>
              </a:rPr>
              <a:t>know</a:t>
            </a:r>
            <a:r>
              <a:rPr lang="es-ES" altLang="en-US" dirty="0">
                <a:latin typeface="Arial" panose="020B0604020202020204" pitchFamily="34" charset="0"/>
              </a:rPr>
              <a:t> </a:t>
            </a:r>
            <a:r>
              <a:rPr lang="es-ES" altLang="en-US" dirty="0" err="1">
                <a:latin typeface="Arial" panose="020B0604020202020204" pitchFamily="34" charset="0"/>
              </a:rPr>
              <a:t>what’s</a:t>
            </a:r>
            <a:r>
              <a:rPr lang="es-ES" altLang="en-US" dirty="0">
                <a:latin typeface="Arial" panose="020B0604020202020204" pitchFamily="34" charset="0"/>
              </a:rPr>
              <a:t> </a:t>
            </a:r>
            <a:r>
              <a:rPr lang="es-ES" altLang="en-US" dirty="0" err="1">
                <a:latin typeface="Arial" panose="020B0604020202020204" pitchFamily="34" charset="0"/>
              </a:rPr>
              <a:t>coming</a:t>
            </a:r>
            <a:r>
              <a:rPr lang="es-ES" altLang="en-US" dirty="0">
                <a:latin typeface="Arial" panose="020B0604020202020204" pitchFamily="34" charset="0"/>
              </a:rPr>
              <a:t> up </a:t>
            </a:r>
            <a:r>
              <a:rPr lang="es-ES" altLang="en-US" dirty="0" err="1">
                <a:latin typeface="Arial" panose="020B0604020202020204" pitchFamily="34" charset="0"/>
              </a:rPr>
              <a:t>during</a:t>
            </a:r>
            <a:r>
              <a:rPr lang="es-ES" altLang="en-US" dirty="0">
                <a:latin typeface="Arial" panose="020B0604020202020204" pitchFamily="34" charset="0"/>
              </a:rPr>
              <a:t>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session</a:t>
            </a:r>
            <a:r>
              <a:rPr lang="es-ES" altLang="en-US" dirty="0">
                <a:latin typeface="Arial" panose="020B0604020202020204" pitchFamily="34" charset="0"/>
              </a:rPr>
              <a:t>. </a:t>
            </a:r>
            <a:r>
              <a:rPr lang="es-ES" altLang="en-US" dirty="0" err="1">
                <a:latin typeface="Arial" panose="020B0604020202020204" pitchFamily="34" charset="0"/>
              </a:rPr>
              <a:t>Not</a:t>
            </a:r>
            <a:r>
              <a:rPr lang="es-ES" altLang="en-US" dirty="0">
                <a:latin typeface="Arial" panose="020B0604020202020204" pitchFamily="34" charset="0"/>
              </a:rPr>
              <a:t> </a:t>
            </a:r>
            <a:r>
              <a:rPr lang="es-ES" altLang="en-US" dirty="0" err="1">
                <a:latin typeface="Arial" panose="020B0604020202020204" pitchFamily="34" charset="0"/>
              </a:rPr>
              <a:t>only</a:t>
            </a:r>
            <a:r>
              <a:rPr lang="es-ES" altLang="en-US" dirty="0">
                <a:latin typeface="Arial" panose="020B0604020202020204" pitchFamily="34" charset="0"/>
              </a:rPr>
              <a:t> </a:t>
            </a:r>
            <a:r>
              <a:rPr lang="es-ES" altLang="en-US" dirty="0" err="1">
                <a:latin typeface="Arial" panose="020B0604020202020204" pitchFamily="34" charset="0"/>
              </a:rPr>
              <a:t>will</a:t>
            </a:r>
            <a:r>
              <a:rPr lang="es-ES" altLang="en-US" dirty="0">
                <a:latin typeface="Arial" panose="020B0604020202020204" pitchFamily="34" charset="0"/>
              </a:rPr>
              <a:t> </a:t>
            </a:r>
            <a:r>
              <a:rPr lang="es-ES" altLang="en-US" dirty="0" err="1">
                <a:latin typeface="Arial" panose="020B0604020202020204" pitchFamily="34" charset="0"/>
              </a:rPr>
              <a:t>this</a:t>
            </a:r>
            <a:r>
              <a:rPr lang="es-ES" altLang="en-US" dirty="0">
                <a:latin typeface="Arial" panose="020B0604020202020204" pitchFamily="34" charset="0"/>
              </a:rPr>
              <a:t> </a:t>
            </a:r>
            <a:r>
              <a:rPr lang="es-ES" altLang="en-US" dirty="0" err="1">
                <a:latin typeface="Arial" panose="020B0604020202020204" pitchFamily="34" charset="0"/>
              </a:rPr>
              <a:t>ensure</a:t>
            </a:r>
            <a:r>
              <a:rPr lang="es-ES" altLang="en-US" dirty="0">
                <a:latin typeface="Arial" panose="020B0604020202020204" pitchFamily="34" charset="0"/>
              </a:rPr>
              <a:t> </a:t>
            </a:r>
            <a:r>
              <a:rPr lang="es-ES" altLang="en-US" dirty="0" err="1">
                <a:latin typeface="Arial" panose="020B0604020202020204" pitchFamily="34" charset="0"/>
              </a:rPr>
              <a:t>we’re</a:t>
            </a:r>
            <a:r>
              <a:rPr lang="es-ES" altLang="en-US" dirty="0">
                <a:latin typeface="Arial" panose="020B0604020202020204" pitchFamily="34" charset="0"/>
              </a:rPr>
              <a:t> meeting </a:t>
            </a:r>
            <a:r>
              <a:rPr lang="es-ES" altLang="en-US" dirty="0" err="1">
                <a:latin typeface="Arial" panose="020B0604020202020204" pitchFamily="34" charset="0"/>
              </a:rPr>
              <a:t>aims</a:t>
            </a:r>
            <a:r>
              <a:rPr lang="es-ES" altLang="en-US" dirty="0">
                <a:latin typeface="Arial" panose="020B0604020202020204" pitchFamily="34" charset="0"/>
              </a:rPr>
              <a:t> and </a:t>
            </a:r>
            <a:r>
              <a:rPr lang="es-ES" altLang="en-US" dirty="0" err="1">
                <a:latin typeface="Arial" panose="020B0604020202020204" pitchFamily="34" charset="0"/>
              </a:rPr>
              <a:t>objectives</a:t>
            </a:r>
            <a:r>
              <a:rPr lang="es-ES" altLang="en-US" dirty="0">
                <a:latin typeface="Arial" panose="020B0604020202020204" pitchFamily="34" charset="0"/>
              </a:rPr>
              <a:t> </a:t>
            </a:r>
            <a:r>
              <a:rPr lang="es-ES" altLang="en-US" dirty="0" err="1">
                <a:latin typeface="Arial" panose="020B0604020202020204" pitchFamily="34" charset="0"/>
              </a:rPr>
              <a:t>but</a:t>
            </a:r>
            <a:r>
              <a:rPr lang="es-ES" altLang="en-US" dirty="0">
                <a:latin typeface="Arial" panose="020B0604020202020204" pitchFamily="34" charset="0"/>
              </a:rPr>
              <a:t> </a:t>
            </a:r>
            <a:r>
              <a:rPr lang="es-ES" altLang="en-US" dirty="0" err="1">
                <a:latin typeface="Arial" panose="020B0604020202020204" pitchFamily="34" charset="0"/>
              </a:rPr>
              <a:t>we</a:t>
            </a:r>
            <a:r>
              <a:rPr lang="es-ES" altLang="en-US" dirty="0">
                <a:latin typeface="Arial" panose="020B0604020202020204" pitchFamily="34" charset="0"/>
              </a:rPr>
              <a:t> </a:t>
            </a:r>
            <a:r>
              <a:rPr lang="es-ES" altLang="en-US" dirty="0" err="1">
                <a:latin typeface="Arial" panose="020B0604020202020204" pitchFamily="34" charset="0"/>
              </a:rPr>
              <a:t>will</a:t>
            </a:r>
            <a:r>
              <a:rPr lang="es-ES" altLang="en-US" dirty="0">
                <a:latin typeface="Arial" panose="020B0604020202020204" pitchFamily="34" charset="0"/>
              </a:rPr>
              <a:t> </a:t>
            </a:r>
            <a:r>
              <a:rPr lang="es-ES" altLang="en-US" dirty="0" err="1">
                <a:latin typeface="Arial" panose="020B0604020202020204" pitchFamily="34" charset="0"/>
              </a:rPr>
              <a:t>also</a:t>
            </a:r>
            <a:r>
              <a:rPr lang="es-ES" altLang="en-US" dirty="0">
                <a:latin typeface="Arial" panose="020B0604020202020204" pitchFamily="34" charset="0"/>
              </a:rPr>
              <a:t> </a:t>
            </a:r>
            <a:r>
              <a:rPr lang="es-ES" altLang="en-US" dirty="0" err="1">
                <a:latin typeface="Arial" panose="020B0604020202020204" pitchFamily="34" charset="0"/>
              </a:rPr>
              <a:t>ensure</a:t>
            </a:r>
            <a:r>
              <a:rPr lang="es-ES" altLang="en-US" dirty="0">
                <a:latin typeface="Arial" panose="020B0604020202020204" pitchFamily="34" charset="0"/>
              </a:rPr>
              <a:t> </a:t>
            </a:r>
            <a:r>
              <a:rPr lang="es-ES" altLang="en-US" dirty="0" err="1">
                <a:latin typeface="Arial" panose="020B0604020202020204" pitchFamily="34" charset="0"/>
              </a:rPr>
              <a:t>delegates</a:t>
            </a:r>
            <a:r>
              <a:rPr lang="es-ES" altLang="en-US" dirty="0">
                <a:latin typeface="Arial" panose="020B0604020202020204" pitchFamily="34" charset="0"/>
              </a:rPr>
              <a:t> are </a:t>
            </a:r>
            <a:r>
              <a:rPr lang="es-ES" altLang="en-US" dirty="0" err="1">
                <a:latin typeface="Arial" panose="020B0604020202020204" pitchFamily="34" charset="0"/>
              </a:rPr>
              <a:t>not</a:t>
            </a:r>
            <a:r>
              <a:rPr lang="es-ES" altLang="en-US" dirty="0">
                <a:latin typeface="Arial" panose="020B0604020202020204" pitchFamily="34" charset="0"/>
              </a:rPr>
              <a:t> </a:t>
            </a:r>
            <a:r>
              <a:rPr lang="es-ES" altLang="en-US" dirty="0" err="1">
                <a:latin typeface="Arial" panose="020B0604020202020204" pitchFamily="34" charset="0"/>
              </a:rPr>
              <a:t>sending</a:t>
            </a:r>
            <a:r>
              <a:rPr lang="es-ES" altLang="en-US" dirty="0">
                <a:latin typeface="Arial" panose="020B0604020202020204" pitchFamily="34" charset="0"/>
              </a:rPr>
              <a:t> </a:t>
            </a:r>
            <a:r>
              <a:rPr lang="es-ES" altLang="en-US" dirty="0" err="1">
                <a:latin typeface="Arial" panose="020B0604020202020204" pitchFamily="34" charset="0"/>
              </a:rPr>
              <a:t>questions</a:t>
            </a:r>
            <a:r>
              <a:rPr lang="es-ES" altLang="en-US" dirty="0">
                <a:latin typeface="Arial" panose="020B0604020202020204" pitchFamily="34" charset="0"/>
              </a:rPr>
              <a:t> </a:t>
            </a:r>
            <a:r>
              <a:rPr lang="es-ES" altLang="en-US" dirty="0" err="1">
                <a:latin typeface="Arial" panose="020B0604020202020204" pitchFamily="34" charset="0"/>
              </a:rPr>
              <a:t>we</a:t>
            </a:r>
            <a:r>
              <a:rPr lang="es-ES" altLang="en-US" dirty="0">
                <a:latin typeface="Arial" panose="020B0604020202020204" pitchFamily="34" charset="0"/>
              </a:rPr>
              <a:t> </a:t>
            </a:r>
            <a:r>
              <a:rPr lang="es-ES" altLang="en-US" dirty="0" err="1">
                <a:latin typeface="Arial" panose="020B0604020202020204" pitchFamily="34" charset="0"/>
              </a:rPr>
              <a:t>may</a:t>
            </a:r>
            <a:r>
              <a:rPr lang="es-ES" altLang="en-US" dirty="0">
                <a:latin typeface="Arial" panose="020B0604020202020204" pitchFamily="34" charset="0"/>
              </a:rPr>
              <a:t> be </a:t>
            </a:r>
            <a:r>
              <a:rPr lang="es-ES" altLang="en-US" dirty="0" err="1">
                <a:latin typeface="Arial" panose="020B0604020202020204" pitchFamily="34" charset="0"/>
              </a:rPr>
              <a:t>covering</a:t>
            </a:r>
            <a:r>
              <a:rPr lang="es-ES" altLang="en-US" dirty="0">
                <a:latin typeface="Arial" panose="020B0604020202020204" pitchFamily="34" charset="0"/>
              </a:rPr>
              <a:t> </a:t>
            </a:r>
            <a:r>
              <a:rPr lang="es-ES" altLang="en-US" dirty="0" err="1">
                <a:latin typeface="Arial" panose="020B0604020202020204" pitchFamily="34" charset="0"/>
              </a:rPr>
              <a:t>later</a:t>
            </a:r>
            <a:r>
              <a:rPr lang="es-ES" altLang="en-US" dirty="0">
                <a:latin typeface="Arial" panose="020B0604020202020204" pitchFamily="34" charset="0"/>
              </a:rPr>
              <a:t> in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session</a:t>
            </a:r>
            <a:r>
              <a:rPr lang="es-ES" altLang="en-US" dirty="0">
                <a:latin typeface="Arial" panose="020B0604020202020204" pitchFamily="34" charset="0"/>
              </a:rPr>
              <a:t>. </a:t>
            </a: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9720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Shape 4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lnSpc>
                <a:spcPct val="80000"/>
              </a:lnSpc>
            </a:pPr>
            <a:r>
              <a:rPr lang="en-GB" altLang="en-US" sz="1200" dirty="0">
                <a:latin typeface="Arial" panose="020B0604020202020204" pitchFamily="34" charset="0"/>
              </a:rPr>
              <a:t>Summarize the Content briefly. What are the Assessment Objectives? Give details of what we are looking for.</a:t>
            </a:r>
          </a:p>
          <a:p>
            <a:pPr eaLnBrk="1" hangingPunct="1">
              <a:lnSpc>
                <a:spcPct val="80000"/>
              </a:lnSpc>
            </a:pPr>
            <a:r>
              <a:rPr lang="en-GB" altLang="en-US" sz="1200" dirty="0">
                <a:latin typeface="Arial" panose="020B0604020202020204" pitchFamily="34" charset="0"/>
              </a:rPr>
              <a:t>What Skills are being tested in this particular Unit? If Skills tested is </a:t>
            </a:r>
            <a:r>
              <a:rPr lang="en-GB" altLang="en-US" sz="1200" dirty="0">
                <a:solidFill>
                  <a:srgbClr val="FF0000"/>
                </a:solidFill>
                <a:latin typeface="Arial" panose="020B0604020202020204" pitchFamily="34" charset="0"/>
              </a:rPr>
              <a:t>not relevant </a:t>
            </a:r>
            <a:r>
              <a:rPr lang="en-GB" altLang="en-US" sz="1200" dirty="0">
                <a:latin typeface="Arial" panose="020B0604020202020204" pitchFamily="34" charset="0"/>
              </a:rPr>
              <a:t>to your subject then please do not worry about this. </a:t>
            </a:r>
          </a:p>
          <a:p>
            <a:pPr eaLnBrk="1" hangingPunct="1">
              <a:lnSpc>
                <a:spcPct val="80000"/>
              </a:lnSpc>
            </a:pPr>
            <a:r>
              <a:rPr lang="en-GB" altLang="en-US" sz="1200" dirty="0">
                <a:latin typeface="Arial" panose="020B0604020202020204" pitchFamily="34" charset="0"/>
              </a:rPr>
              <a:t>We would also like you to cover the structure of assessment – length, marks available etc. Of course this will be different for different subjects.</a:t>
            </a: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Don’t spend a lot of time on this – 2 min.</a:t>
            </a: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It is mandatory to complete the three columns.</a:t>
            </a:r>
            <a:endParaRPr lang="en-US"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Suggestions: If you have a specification as a PDF, can keep the above slide design and when talking about the above areas, simply ask the host to bring it up on the screen (every event has an event host who will be supporting you with the technical aspect).  There are ways how you can display the information without having to copy and paste this into the individual slides and the host will be able to advise you. If this is somewhere on the website – you can also access the website live during the session. Delegates will be able to see where you are taking them. </a:t>
            </a:r>
          </a:p>
          <a:p>
            <a:pPr lvl="0">
              <a:spcBef>
                <a:spcPts val="0"/>
              </a:spcBef>
              <a:buNone/>
            </a:pPr>
            <a:endParaRPr dirty="0"/>
          </a:p>
        </p:txBody>
      </p:sp>
      <p:sp>
        <p:nvSpPr>
          <p:cNvPr id="447" name="Shape 4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7070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explain that, for technical reasons, it has not been possible to use a suitable script for Question 6. There is a very successful response to question 5 in the Examiners’ Report, available on the Pearson/Edexcel website.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6</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54604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latin typeface="Arial" panose="020B0604020202020204" pitchFamily="34" charset="0"/>
              </a:rPr>
              <a:t>Ask delegates to read this response. They should refer to the generic mark grids for AO1/2 and AO3/4 (slide 10) and attempt to place the response in a level for each pair of AOs</a:t>
            </a:r>
            <a:r>
              <a:rPr lang="en-GB" sz="1200" b="0" i="0" u="none" strike="noStrike" kern="1200" cap="none" dirty="0">
                <a:solidFill>
                  <a:schemeClr val="dk1"/>
                </a:solidFill>
                <a:effectLst/>
                <a:latin typeface="Arial"/>
                <a:ea typeface="Arial"/>
                <a:cs typeface="Arial"/>
                <a:sym typeface="Arial"/>
              </a:rPr>
              <a:t>. Please ask delegates to enter their levels on text chat.</a:t>
            </a: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US" altLang="en-US" dirty="0">
                <a:latin typeface="Arial" panose="020B0604020202020204" pitchFamily="34" charset="0"/>
              </a:rPr>
              <a:t>Show this slide when delegates have been able to enter the levels they would award to this response. The response was awarded a mark of 10 for </a:t>
            </a:r>
            <a:r>
              <a:rPr lang="en-US" altLang="en-US" dirty="0" smtClean="0">
                <a:latin typeface="Arial" panose="020B0604020202020204" pitchFamily="34" charset="0"/>
              </a:rPr>
              <a:t>each these </a:t>
            </a:r>
            <a:r>
              <a:rPr lang="en-US" altLang="en-US" dirty="0">
                <a:latin typeface="Arial" panose="020B0604020202020204" pitchFamily="34" charset="0"/>
              </a:rPr>
              <a:t>two AOs.</a:t>
            </a: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1267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Shape 370"/>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This list is relevant to all questions on the paper.</a:t>
            </a:r>
            <a:endParaRPr dirty="0"/>
          </a:p>
        </p:txBody>
      </p:sp>
      <p:sp>
        <p:nvSpPr>
          <p:cNvPr id="371" name="Shape 3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14175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Option1">
    <p:bg>
      <p:bgPr>
        <a:solidFill>
          <a:schemeClr val="lt2"/>
        </a:solidFill>
        <a:effectLst/>
      </p:bgPr>
    </p:bg>
    <p:spTree>
      <p:nvGrpSpPr>
        <p:cNvPr id="1" name="Shape 12"/>
        <p:cNvGrpSpPr/>
        <p:nvPr/>
      </p:nvGrpSpPr>
      <p:grpSpPr>
        <a:xfrm>
          <a:off x="0" y="0"/>
          <a:ext cx="0" cy="0"/>
          <a:chOff x="0" y="0"/>
          <a:chExt cx="0" cy="0"/>
        </a:xfrm>
      </p:grpSpPr>
      <p:pic>
        <p:nvPicPr>
          <p:cNvPr id="13" name="Shape 13"/>
          <p:cNvPicPr preferRelativeResize="0"/>
          <p:nvPr/>
        </p:nvPicPr>
        <p:blipFill rotWithShape="1">
          <a:blip r:embed="rId2">
            <a:alphaModFix/>
          </a:blip>
          <a:srcRect/>
          <a:stretch/>
        </p:blipFill>
        <p:spPr>
          <a:xfrm>
            <a:off x="460375" y="409958"/>
            <a:ext cx="1144799" cy="809347"/>
          </a:xfrm>
          <a:prstGeom prst="rect">
            <a:avLst/>
          </a:prstGeom>
          <a:noFill/>
          <a:ln>
            <a:noFill/>
          </a:ln>
        </p:spPr>
      </p:pic>
      <p:sp>
        <p:nvSpPr>
          <p:cNvPr id="14" name="Shape 14"/>
          <p:cNvSpPr txBox="1">
            <a:spLocks noGrp="1"/>
          </p:cNvSpPr>
          <p:nvPr>
            <p:ph type="ctrTitle"/>
          </p:nvPr>
        </p:nvSpPr>
        <p:spPr>
          <a:xfrm>
            <a:off x="447675" y="1680064"/>
            <a:ext cx="3682999" cy="2244235"/>
          </a:xfrm>
          <a:prstGeom prst="rect">
            <a:avLst/>
          </a:prstGeom>
          <a:noFill/>
          <a:ln>
            <a:noFill/>
          </a:ln>
        </p:spPr>
        <p:txBody>
          <a:bodyPr lIns="91425" tIns="91425" rIns="91425" bIns="91425" anchor="t" anchorCtr="0"/>
          <a:lstStyle>
            <a:lvl1pPr marL="0" marR="0" lvl="0" indent="0" algn="l" rtl="0">
              <a:lnSpc>
                <a:spcPct val="116666"/>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 name="Shape 15"/>
          <p:cNvSpPr txBox="1">
            <a:spLocks noGrp="1"/>
          </p:cNvSpPr>
          <p:nvPr>
            <p:ph type="subTitle" idx="1"/>
          </p:nvPr>
        </p:nvSpPr>
        <p:spPr>
          <a:xfrm>
            <a:off x="447675" y="4057650"/>
            <a:ext cx="3397250" cy="1466850"/>
          </a:xfrm>
          <a:prstGeom prst="rect">
            <a:avLst/>
          </a:prstGeom>
          <a:noFill/>
          <a:ln>
            <a:noFill/>
          </a:ln>
        </p:spPr>
        <p:txBody>
          <a:bodyPr lIns="91425" tIns="91425" rIns="91425" bIns="91425" anchor="t" anchorCtr="0"/>
          <a:lstStyle>
            <a:lvl1pPr marL="0" marR="0" lvl="0" indent="0" algn="l" rtl="0">
              <a:lnSpc>
                <a:spcPct val="133333"/>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457200" marR="0" lvl="1" indent="0" algn="ctr" rtl="0">
              <a:lnSpc>
                <a:spcPct val="118750"/>
              </a:lnSpc>
              <a:spcBef>
                <a:spcPts val="0"/>
              </a:spcBef>
              <a:spcAft>
                <a:spcPts val="0"/>
              </a:spcAft>
              <a:buClr>
                <a:schemeClr val="lt2"/>
              </a:buClr>
              <a:buFont typeface="Arial"/>
              <a:buNone/>
              <a:defRPr sz="1600" b="0" i="0" u="none" strike="noStrike" cap="none">
                <a:solidFill>
                  <a:srgbClr val="888888"/>
                </a:solidFill>
                <a:latin typeface="Arial"/>
                <a:ea typeface="Arial"/>
                <a:cs typeface="Arial"/>
                <a:sym typeface="Arial"/>
              </a:defRPr>
            </a:lvl2pPr>
            <a:lvl3pPr marL="914400" marR="0" lvl="2" indent="0" algn="ctr" rtl="0">
              <a:lnSpc>
                <a:spcPct val="118750"/>
              </a:lnSpc>
              <a:spcBef>
                <a:spcPts val="0"/>
              </a:spcBef>
              <a:spcAft>
                <a:spcPts val="0"/>
              </a:spcAft>
              <a:buClr>
                <a:schemeClr val="accent4"/>
              </a:buClr>
              <a:buFont typeface="Arial"/>
              <a:buNone/>
              <a:defRPr sz="1600" b="0" i="0" u="none" strike="noStrike" cap="none">
                <a:solidFill>
                  <a:srgbClr val="888888"/>
                </a:solidFill>
                <a:latin typeface="Arial"/>
                <a:ea typeface="Arial"/>
                <a:cs typeface="Arial"/>
                <a:sym typeface="Arial"/>
              </a:defRPr>
            </a:lvl3pPr>
            <a:lvl4pPr marL="1371600" marR="0" lvl="3" indent="0" algn="ctr" rtl="0">
              <a:lnSpc>
                <a:spcPct val="125000"/>
              </a:lnSpc>
              <a:spcBef>
                <a:spcPts val="0"/>
              </a:spcBef>
              <a:spcAft>
                <a:spcPts val="850"/>
              </a:spcAft>
              <a:buClr>
                <a:schemeClr val="dk1"/>
              </a:buClr>
              <a:buFont typeface="Arial"/>
              <a:buNone/>
              <a:defRPr sz="1200" b="0" i="0" u="none" strike="noStrike" cap="none">
                <a:solidFill>
                  <a:srgbClr val="888888"/>
                </a:solidFill>
                <a:latin typeface="Arial"/>
                <a:ea typeface="Arial"/>
                <a:cs typeface="Arial"/>
                <a:sym typeface="Arial"/>
              </a:defRPr>
            </a:lvl4pPr>
            <a:lvl5pPr marL="1828800" marR="0" lvl="4" indent="0" algn="ctr" rtl="0">
              <a:spcBef>
                <a:spcPts val="360"/>
              </a:spcBef>
              <a:buClr>
                <a:srgbClr val="888888"/>
              </a:buClr>
              <a:buFont typeface="Arial"/>
              <a:buNone/>
              <a:defRPr sz="1800" b="0" i="0" u="none" strike="noStrike" cap="none">
                <a:solidFill>
                  <a:srgbClr val="888888"/>
                </a:solidFill>
                <a:latin typeface="Arial"/>
                <a:ea typeface="Arial"/>
                <a:cs typeface="Arial"/>
                <a:sym typeface="Arial"/>
              </a:defRPr>
            </a:lvl5pPr>
            <a:lvl6pPr marL="2286000" marR="0" lvl="5"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6pPr>
            <a:lvl7pPr marL="2743200" marR="0" lvl="6"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7pPr>
            <a:lvl8pPr marL="3200400" marR="0" lvl="7"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8pPr>
            <a:lvl9pPr marL="3657600" marR="0" lvl="8"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9pPr>
          </a:lstStyle>
          <a:p>
            <a:endParaRPr/>
          </a:p>
        </p:txBody>
      </p:sp>
      <p:sp>
        <p:nvSpPr>
          <p:cNvPr id="16" name="Shape 16"/>
          <p:cNvSpPr txBox="1">
            <a:spLocks noGrp="1"/>
          </p:cNvSpPr>
          <p:nvPr>
            <p:ph type="body" idx="2"/>
          </p:nvPr>
        </p:nvSpPr>
        <p:spPr>
          <a:xfrm>
            <a:off x="447675" y="6265862"/>
            <a:ext cx="3962399" cy="285750"/>
          </a:xfrm>
          <a:prstGeom prst="rect">
            <a:avLst/>
          </a:prstGeom>
          <a:noFill/>
          <a:ln>
            <a:noFill/>
          </a:ln>
        </p:spPr>
        <p:txBody>
          <a:bodyPr lIns="91425" tIns="91425" rIns="91425" bIns="91425" anchor="t" anchorCtr="0"/>
          <a:lstStyle>
            <a:lvl1pPr marL="0" marR="0" lvl="0" indent="0" algn="l" rtl="0">
              <a:lnSpc>
                <a:spcPct val="122222"/>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 name="Shape 17"/>
          <p:cNvSpPr>
            <a:spLocks noGrp="1"/>
          </p:cNvSpPr>
          <p:nvPr>
            <p:ph type="pic" idx="3"/>
          </p:nvPr>
        </p:nvSpPr>
        <p:spPr>
          <a:xfrm>
            <a:off x="4581523" y="0"/>
            <a:ext cx="4562475"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More to Learn">
    <p:bg>
      <p:bgPr>
        <a:solidFill>
          <a:schemeClr val="lt2"/>
        </a:solidFill>
        <a:effectLst/>
      </p:bgPr>
    </p:bg>
    <p:spTree>
      <p:nvGrpSpPr>
        <p:cNvPr id="1" name="Shape 198"/>
        <p:cNvGrpSpPr/>
        <p:nvPr/>
      </p:nvGrpSpPr>
      <p:grpSpPr>
        <a:xfrm>
          <a:off x="0" y="0"/>
          <a:ext cx="0" cy="0"/>
          <a:chOff x="0" y="0"/>
          <a:chExt cx="0" cy="0"/>
        </a:xfrm>
      </p:grpSpPr>
      <p:pic>
        <p:nvPicPr>
          <p:cNvPr id="199" name="Shape 199"/>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200" name="Shape 200"/>
          <p:cNvSpPr txBox="1">
            <a:spLocks noGrp="1"/>
          </p:cNvSpPr>
          <p:nvPr>
            <p:ph type="ctrTitle"/>
          </p:nvPr>
        </p:nvSpPr>
        <p:spPr>
          <a:xfrm>
            <a:off x="2333624" y="2728866"/>
            <a:ext cx="4656674" cy="985884"/>
          </a:xfrm>
          <a:prstGeom prst="rect">
            <a:avLst/>
          </a:prstGeom>
          <a:noFill/>
          <a:ln>
            <a:noFill/>
          </a:ln>
        </p:spPr>
        <p:txBody>
          <a:bodyPr lIns="91425" tIns="91425" rIns="91425" bIns="91425" anchor="b" anchorCtr="0"/>
          <a:lstStyle>
            <a:lvl1pPr marL="0" marR="0" lvl="0" indent="0" algn="ctr"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1" name="Shape 201"/>
          <p:cNvSpPr txBox="1">
            <a:spLocks noGrp="1"/>
          </p:cNvSpPr>
          <p:nvPr>
            <p:ph type="body" idx="1"/>
          </p:nvPr>
        </p:nvSpPr>
        <p:spPr>
          <a:xfrm>
            <a:off x="2343150" y="3829050"/>
            <a:ext cx="4743450" cy="638174"/>
          </a:xfrm>
          <a:prstGeom prst="rect">
            <a:avLst/>
          </a:prstGeom>
          <a:noFill/>
          <a:ln>
            <a:noFill/>
          </a:ln>
        </p:spPr>
        <p:txBody>
          <a:bodyPr lIns="91425" tIns="91425" rIns="91425" bIns="91425" anchor="t" anchorCtr="0"/>
          <a:lstStyle>
            <a:lvl1pPr marL="0" marR="0" lvl="0" indent="0" algn="ctr" rtl="0">
              <a:lnSpc>
                <a:spcPct val="131250"/>
              </a:lnSpc>
              <a:spcBef>
                <a:spcPts val="0"/>
              </a:spcBef>
              <a:spcAft>
                <a:spcPts val="0"/>
              </a:spcAft>
              <a:buClr>
                <a:schemeClr val="lt2"/>
              </a:buClr>
              <a:buFont typeface="Arial"/>
              <a:buNone/>
              <a:defRPr sz="1600" b="0" i="0" u="none" strike="noStrike" cap="none">
                <a:solidFill>
                  <a:schemeClr val="lt2"/>
                </a:solidFill>
                <a:latin typeface="Arial"/>
                <a:ea typeface="Arial"/>
                <a:cs typeface="Arial"/>
                <a:sym typeface="Arial"/>
              </a:defRPr>
            </a:lvl1pPr>
            <a:lvl2pPr marL="0" marR="0" lvl="1" indent="0" algn="ctr" rtl="0">
              <a:lnSpc>
                <a:spcPct val="131250"/>
              </a:lnSpc>
              <a:spcBef>
                <a:spcPts val="0"/>
              </a:spcBef>
              <a:spcAft>
                <a:spcPts val="0"/>
              </a:spcAft>
              <a:buClr>
                <a:schemeClr val="lt2"/>
              </a:buClr>
              <a:buFont typeface="Arial"/>
              <a:buNone/>
              <a:defRPr sz="1600" b="1" i="0" u="none" strike="noStrike" cap="none">
                <a:solidFill>
                  <a:schemeClr val="lt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Final Slide Option1">
    <p:bg>
      <p:bgPr>
        <a:solidFill>
          <a:schemeClr val="lt2"/>
        </a:solidFill>
        <a:effectLst/>
      </p:bgPr>
    </p:bg>
    <p:spTree>
      <p:nvGrpSpPr>
        <p:cNvPr id="1" name="Shape 187"/>
        <p:cNvGrpSpPr/>
        <p:nvPr/>
      </p:nvGrpSpPr>
      <p:grpSpPr>
        <a:xfrm>
          <a:off x="0" y="0"/>
          <a:ext cx="0" cy="0"/>
          <a:chOff x="0" y="0"/>
          <a:chExt cx="0" cy="0"/>
        </a:xfrm>
      </p:grpSpPr>
      <p:pic>
        <p:nvPicPr>
          <p:cNvPr id="188" name="Shape 188"/>
          <p:cNvPicPr preferRelativeResize="0"/>
          <p:nvPr/>
        </p:nvPicPr>
        <p:blipFill rotWithShape="1">
          <a:blip r:embed="rId2">
            <a:alphaModFix/>
          </a:blip>
          <a:srcRect/>
          <a:stretch/>
        </p:blipFill>
        <p:spPr>
          <a:xfrm>
            <a:off x="2900930" y="3558921"/>
            <a:ext cx="3380238" cy="216407"/>
          </a:xfrm>
          <a:prstGeom prst="rect">
            <a:avLst/>
          </a:prstGeom>
          <a:noFill/>
          <a:ln>
            <a:noFill/>
          </a:ln>
        </p:spPr>
      </p:pic>
    </p:spTree>
    <p:extLst>
      <p:ext uri="{BB962C8B-B14F-4D97-AF65-F5344CB8AC3E}">
        <p14:creationId xmlns:p14="http://schemas.microsoft.com/office/powerpoint/2010/main" val="1443727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able of Contents">
    <p:bg>
      <p:bgPr>
        <a:solidFill>
          <a:srgbClr val="FFFFFF"/>
        </a:solidFill>
        <a:effectLst/>
      </p:bgPr>
    </p:bg>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485823" y="1332225"/>
            <a:ext cx="4334326" cy="393450"/>
          </a:xfrm>
          <a:prstGeom prst="rect">
            <a:avLst/>
          </a:prstGeom>
          <a:noFill/>
          <a:ln>
            <a:noFill/>
          </a:ln>
        </p:spPr>
        <p:txBody>
          <a:bodyPr lIns="91425" tIns="91425" rIns="91425" bIns="91425" anchor="b" anchorCtr="0"/>
          <a:lstStyle>
            <a:lvl1pPr marL="0" marR="0" lvl="0" indent="0" algn="l" rtl="0">
              <a:lnSpc>
                <a:spcPct val="107692"/>
              </a:lnSpc>
              <a:spcBef>
                <a:spcPts val="0"/>
              </a:spcBef>
              <a:buClr>
                <a:schemeClr val="dk2"/>
              </a:buClr>
              <a:buFont typeface="Times New Roman"/>
              <a:buNone/>
              <a:defRPr sz="26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08500" y="2000250"/>
            <a:ext cx="4102100" cy="3113088"/>
          </a:xfrm>
          <a:prstGeom prst="rect">
            <a:avLst/>
          </a:prstGeom>
          <a:noFill/>
          <a:ln>
            <a:noFill/>
          </a:ln>
        </p:spPr>
        <p:txBody>
          <a:bodyPr lIns="91425" tIns="91425" rIns="91425" bIns="91425" anchor="t" anchorCtr="0"/>
          <a:lstStyle>
            <a:lvl1pPr marL="428625" marR="0" lvl="0" indent="-428625" algn="l" rtl="0">
              <a:lnSpc>
                <a:spcPct val="112500"/>
              </a:lnSpc>
              <a:spcBef>
                <a:spcPts val="0"/>
              </a:spcBef>
              <a:spcAft>
                <a:spcPts val="600"/>
              </a:spcAft>
              <a:buClr>
                <a:schemeClr val="lt2"/>
              </a:buClr>
              <a:buFont typeface="Arial"/>
              <a:buNone/>
              <a:defRPr sz="1600" b="0" i="0" u="none" strike="noStrike" cap="none">
                <a:solidFill>
                  <a:schemeClr val="lt2"/>
                </a:solidFill>
                <a:latin typeface="Arial"/>
                <a:ea typeface="Arial"/>
                <a:cs typeface="Arial"/>
                <a:sym typeface="Arial"/>
              </a:defRPr>
            </a:lvl1pPr>
            <a:lvl2pPr marL="180975" marR="0" lvl="1" indent="-79375" algn="l" rtl="0">
              <a:lnSpc>
                <a:spcPct val="112500"/>
              </a:lnSpc>
              <a:spcBef>
                <a:spcPts val="0"/>
              </a:spcBef>
              <a:spcAft>
                <a:spcPts val="0"/>
              </a:spcAft>
              <a:buClr>
                <a:schemeClr val="lt2"/>
              </a:buClr>
              <a:buSzPct val="100000"/>
              <a:buFont typeface="Arial"/>
              <a:buChar char="•"/>
              <a:defRPr sz="1600" b="0" i="0" u="none" strike="noStrike" cap="none">
                <a:solidFill>
                  <a:schemeClr val="dk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3" name="Shape 33"/>
          <p:cNvSpPr>
            <a:spLocks noGrp="1"/>
          </p:cNvSpPr>
          <p:nvPr>
            <p:ph type="pic" idx="2"/>
          </p:nvPr>
        </p:nvSpPr>
        <p:spPr>
          <a:xfrm>
            <a:off x="0" y="0"/>
            <a:ext cx="3876673"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34" name="Shape 34"/>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35" name="Shape 3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Divider Option 1">
    <p:bg>
      <p:bgPr>
        <a:blipFill rotWithShape="1">
          <a:blip r:embed="rId2">
            <a:alphaModFix/>
          </a:blip>
          <a:stretch>
            <a:fillRect l="-39999" r="-39999"/>
          </a:stretch>
        </a:blipFill>
        <a:effectLst/>
      </p:bgPr>
    </p:bg>
    <p:spTree>
      <p:nvGrpSpPr>
        <p:cNvPr id="1" name="Shape 41"/>
        <p:cNvGrpSpPr/>
        <p:nvPr/>
      </p:nvGrpSpPr>
      <p:grpSpPr>
        <a:xfrm>
          <a:off x="0" y="0"/>
          <a:ext cx="0" cy="0"/>
          <a:chOff x="0" y="0"/>
          <a:chExt cx="0" cy="0"/>
        </a:xfrm>
      </p:grpSpPr>
      <p:sp>
        <p:nvSpPr>
          <p:cNvPr id="42" name="Shape 42"/>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3" name="Shape 43"/>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Divider Option 3">
    <p:bg>
      <p:bgPr>
        <a:blipFill rotWithShape="1">
          <a:blip r:embed="rId2">
            <a:alphaModFix/>
          </a:blip>
          <a:stretch>
            <a:fillRect l="-67995" r="-67992"/>
          </a:stretch>
        </a:blipFill>
        <a:effectLst/>
      </p:bgPr>
    </p:bg>
    <p:spTree>
      <p:nvGrpSpPr>
        <p:cNvPr id="1" name="Shape 47"/>
        <p:cNvGrpSpPr/>
        <p:nvPr/>
      </p:nvGrpSpPr>
      <p:grpSpPr>
        <a:xfrm>
          <a:off x="0" y="0"/>
          <a:ext cx="0" cy="0"/>
          <a:chOff x="0" y="0"/>
          <a:chExt cx="0" cy="0"/>
        </a:xfrm>
      </p:grpSpPr>
      <p:sp>
        <p:nvSpPr>
          <p:cNvPr id="48" name="Shape 48"/>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9" name="Shape 49"/>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tatement and Image Option6">
    <p:bg>
      <p:bgPr>
        <a:solidFill>
          <a:srgbClr val="FFFFFF"/>
        </a:solidFill>
        <a:effectLst/>
      </p:bgPr>
    </p:bg>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539997" y="418050"/>
            <a:ext cx="6241800" cy="8487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9" name="Shape 89"/>
          <p:cNvSpPr txBox="1">
            <a:spLocks noGrp="1"/>
          </p:cNvSpPr>
          <p:nvPr>
            <p:ph type="body" idx="1"/>
          </p:nvPr>
        </p:nvSpPr>
        <p:spPr>
          <a:xfrm>
            <a:off x="539999" y="1400174"/>
            <a:ext cx="5052763" cy="31242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rgbClr val="000000"/>
                </a:solidFill>
                <a:latin typeface="Arial"/>
                <a:ea typeface="Arial"/>
                <a:cs typeface="Arial"/>
                <a:sym typeface="Arial"/>
              </a:defRPr>
            </a:lvl1pPr>
            <a:lvl2pPr marL="0" marR="0" lvl="1" indent="0" algn="l" rtl="0">
              <a:lnSpc>
                <a:spcPct val="133333"/>
              </a:lnSpc>
              <a:spcBef>
                <a:spcPts val="1701"/>
              </a:spcBef>
              <a:spcAft>
                <a:spcPts val="0"/>
              </a:spcAft>
              <a:buClr>
                <a:schemeClr val="lt2"/>
              </a:buClr>
              <a:buFont typeface="Arial"/>
              <a:buNone/>
              <a:defRPr sz="1200" b="0" i="1" u="none" strike="noStrike" cap="none">
                <a:solidFill>
                  <a:srgbClr val="000000"/>
                </a:solidFill>
                <a:latin typeface="Arial"/>
                <a:ea typeface="Arial"/>
                <a:cs typeface="Arial"/>
                <a:sym typeface="Arial"/>
              </a:defRPr>
            </a:lvl2pPr>
            <a:lvl3pPr marL="658800" marR="0" lvl="2" indent="-163500"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0" name="Shape 90"/>
          <p:cNvSpPr>
            <a:spLocks noGrp="1"/>
          </p:cNvSpPr>
          <p:nvPr>
            <p:ph type="pic" idx="2"/>
          </p:nvPr>
        </p:nvSpPr>
        <p:spPr>
          <a:xfrm>
            <a:off x="6048375" y="1447799"/>
            <a:ext cx="2562225" cy="4524374"/>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1" name="Shape 91"/>
          <p:cNvCxnSpPr/>
          <p:nvPr/>
        </p:nvCxnSpPr>
        <p:spPr>
          <a:xfrm>
            <a:off x="533400" y="6124575"/>
            <a:ext cx="8086724" cy="0"/>
          </a:xfrm>
          <a:prstGeom prst="straightConnector1">
            <a:avLst/>
          </a:prstGeom>
          <a:noFill/>
          <a:ln w="9525" cap="flat" cmpd="sng">
            <a:solidFill>
              <a:schemeClr val="lt2"/>
            </a:solidFill>
            <a:prstDash val="solid"/>
            <a:round/>
            <a:headEnd type="none" w="med" len="med"/>
            <a:tailEnd type="none" w="med" len="med"/>
          </a:ln>
        </p:spPr>
      </p:cxnSp>
      <p:sp>
        <p:nvSpPr>
          <p:cNvPr id="92" name="Shape 92"/>
          <p:cNvSpPr txBox="1">
            <a:spLocks noGrp="1"/>
          </p:cNvSpPr>
          <p:nvPr>
            <p:ph type="body" idx="3"/>
          </p:nvPr>
        </p:nvSpPr>
        <p:spPr>
          <a:xfrm>
            <a:off x="5267325" y="6172200"/>
            <a:ext cx="3343274" cy="257175"/>
          </a:xfrm>
          <a:prstGeom prst="rect">
            <a:avLst/>
          </a:prstGeom>
          <a:noFill/>
          <a:ln>
            <a:noFill/>
          </a:ln>
        </p:spPr>
        <p:txBody>
          <a:bodyPr lIns="91425" tIns="91425" rIns="91425" bIns="91425" anchor="t" anchorCtr="0"/>
          <a:lstStyle>
            <a:lvl1pPr marL="0" marR="0" lvl="0" indent="0" algn="r" rtl="0">
              <a:lnSpc>
                <a:spcPct val="150000"/>
              </a:lnSpc>
              <a:spcBef>
                <a:spcPts val="0"/>
              </a:spcBef>
              <a:spcAft>
                <a:spcPts val="0"/>
              </a:spcAft>
              <a:buClr>
                <a:schemeClr val="lt2"/>
              </a:buClr>
              <a:buFont typeface="Arial"/>
              <a:buNone/>
              <a:defRPr sz="600" b="0" i="0" u="none" strike="noStrike" cap="none">
                <a:solidFill>
                  <a:schemeClr val="lt2"/>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3" name="Shape 93"/>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94" name="Shape 94"/>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pic>
        <p:nvPicPr>
          <p:cNvPr id="95" name="Shape 95"/>
          <p:cNvPicPr preferRelativeResize="0"/>
          <p:nvPr/>
        </p:nvPicPr>
        <p:blipFill rotWithShape="1">
          <a:blip r:embed="rId2">
            <a:alphaModFix/>
          </a:blip>
          <a:srcRect/>
          <a:stretch/>
        </p:blipFill>
        <p:spPr>
          <a:xfrm>
            <a:off x="500410" y="6376789"/>
            <a:ext cx="917999" cy="27991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tatement Option 1">
    <p:bg>
      <p:bgPr>
        <a:solidFill>
          <a:schemeClr val="lt2"/>
        </a:solidFill>
        <a:effectLst/>
      </p:bgPr>
    </p:bg>
    <p:spTree>
      <p:nvGrpSpPr>
        <p:cNvPr id="1" name="Shape 96"/>
        <p:cNvGrpSpPr/>
        <p:nvPr/>
      </p:nvGrpSpPr>
      <p:grpSpPr>
        <a:xfrm>
          <a:off x="0" y="0"/>
          <a:ext cx="0" cy="0"/>
          <a:chOff x="0" y="0"/>
          <a:chExt cx="0" cy="0"/>
        </a:xfrm>
      </p:grpSpPr>
      <p:pic>
        <p:nvPicPr>
          <p:cNvPr id="97" name="Shape 97"/>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98" name="Shape 98"/>
          <p:cNvSpPr txBox="1">
            <a:spLocks noGrp="1"/>
          </p:cNvSpPr>
          <p:nvPr>
            <p:ph type="ctrTitle"/>
          </p:nvPr>
        </p:nvSpPr>
        <p:spPr>
          <a:xfrm>
            <a:off x="1522575" y="2759844"/>
            <a:ext cx="6296399" cy="1338309"/>
          </a:xfrm>
          <a:prstGeom prst="rect">
            <a:avLst/>
          </a:prstGeom>
          <a:noFill/>
          <a:ln>
            <a:noFill/>
          </a:ln>
        </p:spPr>
        <p:txBody>
          <a:bodyPr lIns="91425" tIns="91425" rIns="91425" bIns="91425" anchor="ctr" anchorCtr="0"/>
          <a:lstStyle>
            <a:lvl1pPr marL="0" marR="0" lvl="0" indent="0" algn="ctr" rtl="0">
              <a:lnSpc>
                <a:spcPct val="117647"/>
              </a:lnSpc>
              <a:spcBef>
                <a:spcPts val="0"/>
              </a:spcBef>
              <a:buClr>
                <a:schemeClr val="lt2"/>
              </a:buClr>
              <a:buFont typeface="Times New Roman"/>
              <a:buNone/>
              <a:defRPr sz="3400" b="1" i="0" u="none" strike="noStrike" cap="none">
                <a:solidFill>
                  <a:schemeClr val="lt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pic>
        <p:nvPicPr>
          <p:cNvPr id="99" name="Shape 99"/>
          <p:cNvPicPr preferRelativeResize="0"/>
          <p:nvPr/>
        </p:nvPicPr>
        <p:blipFill rotWithShape="1">
          <a:blip r:embed="rId3">
            <a:alphaModFix/>
          </a:blip>
          <a:srcRect/>
          <a:stretch/>
        </p:blipFill>
        <p:spPr>
          <a:xfrm>
            <a:off x="500400" y="6375598"/>
            <a:ext cx="928499" cy="28079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and Content">
    <p:bg>
      <p:bgPr>
        <a:solidFill>
          <a:srgbClr val="FFFFFF"/>
        </a:solidFill>
        <a:effectLst/>
      </p:bgPr>
    </p:bg>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541337" y="417599"/>
            <a:ext cx="5081586" cy="10968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7" name="Shape 137"/>
          <p:cNvSpPr txBox="1">
            <a:spLocks noGrp="1"/>
          </p:cNvSpPr>
          <p:nvPr>
            <p:ph type="body" idx="1"/>
          </p:nvPr>
        </p:nvSpPr>
        <p:spPr>
          <a:xfrm>
            <a:off x="542925" y="1704975"/>
            <a:ext cx="6059487" cy="3171825"/>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38" name="Shape 138"/>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Numbered">
    <p:bg>
      <p:bgPr>
        <a:solidFill>
          <a:srgbClr val="FFFFFF"/>
        </a:solidFill>
        <a:effectLst/>
      </p:bgPr>
    </p:bg>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541337" y="417599"/>
            <a:ext cx="5081586" cy="111592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1" name="Shape 141"/>
          <p:cNvSpPr txBox="1">
            <a:spLocks noGrp="1"/>
          </p:cNvSpPr>
          <p:nvPr>
            <p:ph type="body" idx="1"/>
          </p:nvPr>
        </p:nvSpPr>
        <p:spPr>
          <a:xfrm>
            <a:off x="542925" y="1809750"/>
            <a:ext cx="6496049" cy="3781425"/>
          </a:xfrm>
          <a:prstGeom prst="rect">
            <a:avLst/>
          </a:prstGeom>
          <a:noFill/>
          <a:ln>
            <a:noFill/>
          </a:ln>
        </p:spPr>
        <p:txBody>
          <a:bodyPr lIns="91425" tIns="91425" rIns="91425" bIns="91425" anchor="t" anchorCtr="0"/>
          <a:lstStyle>
            <a:lvl1pPr marL="238125" marR="0" lvl="0" indent="-136525" algn="l" rtl="0">
              <a:lnSpc>
                <a:spcPct val="118750"/>
              </a:lnSpc>
              <a:spcBef>
                <a:spcPts val="1134"/>
              </a:spcBef>
              <a:spcAft>
                <a:spcPts val="0"/>
              </a:spcAft>
              <a:buClr>
                <a:schemeClr val="dk2"/>
              </a:buClr>
              <a:buSzPct val="100000"/>
              <a:buFont typeface="Times New Roman"/>
              <a:buAutoNum type="arabicPeriod"/>
              <a:defRPr sz="1600" b="1" i="0" u="none" strike="noStrike" cap="none">
                <a:solidFill>
                  <a:schemeClr val="dk2"/>
                </a:solidFill>
                <a:latin typeface="Arial"/>
                <a:ea typeface="Arial"/>
                <a:cs typeface="Arial"/>
                <a:sym typeface="Arial"/>
              </a:defRPr>
            </a:lvl1pPr>
            <a:lvl2pPr marL="428625" marR="0" lvl="1" indent="-8572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628650" marR="0" lvl="2" indent="-107950"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ample Boxed Text x3">
    <p:bg>
      <p:bgPr>
        <a:solidFill>
          <a:srgbClr val="FFFFFF"/>
        </a:solidFill>
        <a:effectLst/>
      </p:bgPr>
    </p:bg>
    <p:spTree>
      <p:nvGrpSpPr>
        <p:cNvPr id="1" name="Shape 160"/>
        <p:cNvGrpSpPr/>
        <p:nvPr/>
      </p:nvGrpSpPr>
      <p:grpSpPr>
        <a:xfrm>
          <a:off x="0" y="0"/>
          <a:ext cx="0" cy="0"/>
          <a:chOff x="0" y="0"/>
          <a:chExt cx="0" cy="0"/>
        </a:xfrm>
      </p:grpSpPr>
      <p:sp>
        <p:nvSpPr>
          <p:cNvPr id="161" name="Shape 161"/>
          <p:cNvSpPr/>
          <p:nvPr/>
        </p:nvSpPr>
        <p:spPr>
          <a:xfrm>
            <a:off x="539108" y="2669156"/>
            <a:ext cx="2602800" cy="468000"/>
          </a:xfrm>
          <a:prstGeom prst="rect">
            <a:avLst/>
          </a:prstGeom>
          <a:solidFill>
            <a:srgbClr val="03873A"/>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2" name="Shape 162"/>
          <p:cNvSpPr/>
          <p:nvPr/>
        </p:nvSpPr>
        <p:spPr>
          <a:xfrm>
            <a:off x="539108"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3" name="Shape 163"/>
          <p:cNvSpPr txBox="1">
            <a:spLocks noGrp="1"/>
          </p:cNvSpPr>
          <p:nvPr>
            <p:ph type="title"/>
          </p:nvPr>
        </p:nvSpPr>
        <p:spPr>
          <a:xfrm>
            <a:off x="540000" y="417600"/>
            <a:ext cx="6359526" cy="9444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4" name="Shape 164"/>
          <p:cNvSpPr txBox="1">
            <a:spLocks noGrp="1"/>
          </p:cNvSpPr>
          <p:nvPr>
            <p:ph type="body" idx="1"/>
          </p:nvPr>
        </p:nvSpPr>
        <p:spPr>
          <a:xfrm>
            <a:off x="72461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5" name="Shape 165"/>
          <p:cNvSpPr txBox="1">
            <a:spLocks noGrp="1"/>
          </p:cNvSpPr>
          <p:nvPr>
            <p:ph type="body" idx="2"/>
          </p:nvPr>
        </p:nvSpPr>
        <p:spPr>
          <a:xfrm>
            <a:off x="737418"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6" name="Shape 166"/>
          <p:cNvSpPr/>
          <p:nvPr/>
        </p:nvSpPr>
        <p:spPr>
          <a:xfrm>
            <a:off x="3290737" y="2669156"/>
            <a:ext cx="2602800" cy="468000"/>
          </a:xfrm>
          <a:prstGeom prst="rect">
            <a:avLst/>
          </a:prstGeom>
          <a:solidFill>
            <a:schemeClr val="dk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7" name="Shape 167"/>
          <p:cNvSpPr/>
          <p:nvPr/>
        </p:nvSpPr>
        <p:spPr>
          <a:xfrm>
            <a:off x="3290737"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8" name="Shape 168"/>
          <p:cNvSpPr txBox="1">
            <a:spLocks noGrp="1"/>
          </p:cNvSpPr>
          <p:nvPr>
            <p:ph type="body" idx="3"/>
          </p:nvPr>
        </p:nvSpPr>
        <p:spPr>
          <a:xfrm>
            <a:off x="3476246"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9" name="Shape 169"/>
          <p:cNvSpPr txBox="1">
            <a:spLocks noGrp="1"/>
          </p:cNvSpPr>
          <p:nvPr>
            <p:ph type="body" idx="4"/>
          </p:nvPr>
        </p:nvSpPr>
        <p:spPr>
          <a:xfrm>
            <a:off x="3489046"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0" name="Shape 170"/>
          <p:cNvSpPr/>
          <p:nvPr/>
        </p:nvSpPr>
        <p:spPr>
          <a:xfrm>
            <a:off x="6023269" y="2669156"/>
            <a:ext cx="2602800" cy="468000"/>
          </a:xfrm>
          <a:prstGeom prst="rect">
            <a:avLst/>
          </a:prstGeom>
          <a:solidFill>
            <a:schemeClr val="lt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71" name="Shape 171"/>
          <p:cNvSpPr/>
          <p:nvPr/>
        </p:nvSpPr>
        <p:spPr>
          <a:xfrm>
            <a:off x="6023269"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72" name="Shape 172"/>
          <p:cNvSpPr txBox="1">
            <a:spLocks noGrp="1"/>
          </p:cNvSpPr>
          <p:nvPr>
            <p:ph type="body" idx="5"/>
          </p:nvPr>
        </p:nvSpPr>
        <p:spPr>
          <a:xfrm>
            <a:off x="620877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3" name="Shape 173"/>
          <p:cNvSpPr txBox="1">
            <a:spLocks noGrp="1"/>
          </p:cNvSpPr>
          <p:nvPr>
            <p:ph type="body" idx="6"/>
          </p:nvPr>
        </p:nvSpPr>
        <p:spPr>
          <a:xfrm>
            <a:off x="6221580"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4" name="Shape 174"/>
          <p:cNvSpPr txBox="1">
            <a:spLocks noGrp="1"/>
          </p:cNvSpPr>
          <p:nvPr>
            <p:ph type="body" idx="7"/>
          </p:nvPr>
        </p:nvSpPr>
        <p:spPr>
          <a:xfrm>
            <a:off x="552450" y="1685925"/>
            <a:ext cx="4495800" cy="6477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5" name="Shape 17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
        <p:cNvGrpSpPr/>
        <p:nvPr/>
      </p:nvGrpSpPr>
      <p:grpSpPr>
        <a:xfrm>
          <a:off x="0" y="0"/>
          <a:ext cx="0" cy="0"/>
          <a:chOff x="0" y="0"/>
          <a:chExt cx="0" cy="0"/>
        </a:xfrm>
      </p:grpSpPr>
      <p:sp>
        <p:nvSpPr>
          <p:cNvPr id="7" name="Shape 7"/>
          <p:cNvSpPr txBox="1">
            <a:spLocks noGrp="1"/>
          </p:cNvSpPr>
          <p:nvPr>
            <p:ph type="title"/>
          </p:nvPr>
        </p:nvSpPr>
        <p:spPr>
          <a:xfrm>
            <a:off x="541337" y="417599"/>
            <a:ext cx="5983288" cy="9063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1"/>
              </a:buClr>
              <a:buFont typeface="Times New Roman"/>
              <a:buNone/>
              <a:defRPr sz="3400" b="1" i="0" u="none" strike="noStrike" cap="none">
                <a:solidFill>
                  <a:schemeClr val="dk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 name="Shape 8"/>
          <p:cNvSpPr txBox="1">
            <a:spLocks noGrp="1"/>
          </p:cNvSpPr>
          <p:nvPr>
            <p:ph type="body" idx="1"/>
          </p:nvPr>
        </p:nvSpPr>
        <p:spPr>
          <a:xfrm>
            <a:off x="534899" y="1704975"/>
            <a:ext cx="6001130" cy="4285174"/>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 name="Shape 9"/>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10" name="Shape 10"/>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pic>
        <p:nvPicPr>
          <p:cNvPr id="11" name="Shape 11"/>
          <p:cNvPicPr preferRelativeResize="0"/>
          <p:nvPr/>
        </p:nvPicPr>
        <p:blipFill rotWithShape="1">
          <a:blip r:embed="rId13">
            <a:alphaModFix/>
          </a:blip>
          <a:srcRect/>
          <a:stretch/>
        </p:blipFill>
        <p:spPr>
          <a:xfrm>
            <a:off x="500410" y="6376789"/>
            <a:ext cx="917999" cy="27991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1" r:id="rId2"/>
    <p:sldLayoutId id="2147483653" r:id="rId3"/>
    <p:sldLayoutId id="2147483655" r:id="rId4"/>
    <p:sldLayoutId id="2147483664" r:id="rId5"/>
    <p:sldLayoutId id="2147483665" r:id="rId6"/>
    <p:sldLayoutId id="2147483670" r:id="rId7"/>
    <p:sldLayoutId id="2147483671" r:id="rId8"/>
    <p:sldLayoutId id="2147483674" r:id="rId9"/>
    <p:sldLayoutId id="2147483678" r:id="rId10"/>
    <p:sldLayoutId id="2147483683"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mailto:TeachingEnglish@pearson.com"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hyperlink" Target="http://qualifications.pearson.com/en/support/support-for-you/teachers/contact-us.html"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qualifications.pearson.com/training" TargetMode="External"/><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ctrTitle"/>
          </p:nvPr>
        </p:nvSpPr>
        <p:spPr>
          <a:xfrm>
            <a:off x="447675" y="1680064"/>
            <a:ext cx="8050089" cy="4578232"/>
          </a:xfrm>
          <a:prstGeom prst="rect">
            <a:avLst/>
          </a:prstGeom>
          <a:noFill/>
          <a:ln>
            <a:noFill/>
          </a:ln>
        </p:spPr>
        <p:txBody>
          <a:bodyPr lIns="0" tIns="0" rIns="0" bIns="0" anchor="t" anchorCtr="0">
            <a:noAutofit/>
          </a:bodyPr>
          <a:lstStyle/>
          <a:p>
            <a:pPr lvl="0">
              <a:buSzPct val="25000"/>
            </a:pPr>
            <a:r>
              <a:rPr lang="en-GB" dirty="0">
                <a:latin typeface="Verdana" panose="020B0604030504040204" pitchFamily="34" charset="0"/>
                <a:ea typeface="Verdana" panose="020B0604030504040204" pitchFamily="34" charset="0"/>
                <a:cs typeface="Verdana" panose="020B0604030504040204" pitchFamily="34" charset="0"/>
              </a:rPr>
              <a:t>Edexcel A Level English Literature</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Feedback on summer 2017</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Paper 2 Prose themes</a:t>
            </a:r>
            <a:br>
              <a:rPr lang="en-GB" dirty="0">
                <a:latin typeface="Verdana" panose="020B0604030504040204" pitchFamily="34" charset="0"/>
                <a:ea typeface="Verdana" panose="020B0604030504040204" pitchFamily="34" charset="0"/>
                <a:cs typeface="Verdana" panose="020B0604030504040204" pitchFamily="34" charset="0"/>
              </a:rPr>
            </a:br>
            <a:r>
              <a:rPr lang="en-GB" sz="3200" dirty="0">
                <a:latin typeface="Verdana" panose="020B0604030504040204" pitchFamily="34" charset="0"/>
                <a:ea typeface="Verdana" panose="020B0604030504040204" pitchFamily="34" charset="0"/>
                <a:cs typeface="Verdana" panose="020B0604030504040204" pitchFamily="34" charset="0"/>
              </a:rPr>
              <a:t>Crime and Detection</a:t>
            </a:r>
            <a:br>
              <a:rPr lang="en-GB" sz="3200" dirty="0">
                <a:latin typeface="Verdana" panose="020B0604030504040204" pitchFamily="34" charset="0"/>
                <a:ea typeface="Verdana" panose="020B0604030504040204" pitchFamily="34" charset="0"/>
                <a:cs typeface="Verdana" panose="020B0604030504040204" pitchFamily="34" charset="0"/>
              </a:rPr>
            </a:br>
            <a:r>
              <a:rPr lang="en-GB" sz="3200" dirty="0">
                <a:latin typeface="Verdana" panose="020B0604030504040204" pitchFamily="34" charset="0"/>
                <a:ea typeface="Verdana" panose="020B0604030504040204" pitchFamily="34" charset="0"/>
                <a:cs typeface="Verdana" panose="020B0604030504040204" pitchFamily="34" charset="0"/>
              </a:rPr>
              <a:t>Science and Society</a:t>
            </a:r>
            <a:br>
              <a:rPr lang="en-GB" sz="3200" dirty="0">
                <a:latin typeface="Verdana" panose="020B0604030504040204" pitchFamily="34" charset="0"/>
                <a:ea typeface="Verdana" panose="020B0604030504040204" pitchFamily="34" charset="0"/>
                <a:cs typeface="Verdana" panose="020B0604030504040204" pitchFamily="34" charset="0"/>
              </a:rPr>
            </a:br>
            <a:r>
              <a:rPr lang="en-GB" sz="3200" dirty="0">
                <a:latin typeface="Verdana" panose="020B0604030504040204" pitchFamily="34" charset="0"/>
                <a:ea typeface="Verdana" panose="020B0604030504040204" pitchFamily="34" charset="0"/>
                <a:cs typeface="Verdana" panose="020B0604030504040204" pitchFamily="34" charset="0"/>
              </a:rPr>
              <a:t>The Supernatural</a:t>
            </a:r>
            <a:endParaRPr lang="en-GB" sz="3200" b="1" i="0" u="none" strike="noStrike" cap="none" dirty="0">
              <a:solidFill>
                <a:schemeClr val="lt1"/>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214" name="Shape 214"/>
          <p:cNvSpPr txBox="1">
            <a:spLocks noGrp="1"/>
          </p:cNvSpPr>
          <p:nvPr>
            <p:ph type="subTitle" idx="1"/>
          </p:nvPr>
        </p:nvSpPr>
        <p:spPr>
          <a:xfrm>
            <a:off x="3440257" y="2398816"/>
            <a:ext cx="3397200" cy="581890"/>
          </a:xfrm>
          <a:prstGeom prst="rect">
            <a:avLst/>
          </a:prstGeom>
          <a:noFill/>
          <a:ln>
            <a:noFill/>
          </a:ln>
        </p:spPr>
        <p:txBody>
          <a:bodyPr lIns="0" tIns="0" rIns="0" bIns="0" anchor="t" anchorCtr="0">
            <a:noAutofit/>
          </a:bodyPr>
          <a:lstStyle/>
          <a:p>
            <a:pPr lvl="0">
              <a:buSzPct val="25000"/>
            </a:pPr>
            <a:r>
              <a:rPr lang="en-GB" sz="3600" dirty="0">
                <a:latin typeface="Verdana" panose="020B0604030504040204" pitchFamily="34" charset="0"/>
                <a:ea typeface="Verdana" panose="020B0604030504040204" pitchFamily="34" charset="0"/>
                <a:cs typeface="Verdana" panose="020B0604030504040204" pitchFamily="34" charset="0"/>
              </a:rPr>
              <a:t>17OAE08</a:t>
            </a:r>
            <a:endParaRPr lang="en-GB" sz="3600" dirty="0"/>
          </a:p>
        </p:txBody>
      </p:sp>
      <p:cxnSp>
        <p:nvCxnSpPr>
          <p:cNvPr id="217" name="Shape 217"/>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218" name="Shape 218"/>
          <p:cNvSpPr txBox="1"/>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1</a:t>
            </a:fld>
            <a:endParaRPr lang="en-GB" sz="800" b="1" i="0" u="none" strike="noStrike" cap="none">
              <a:solidFill>
                <a:schemeClr val="lt2"/>
              </a:solidFill>
              <a:latin typeface="Arial"/>
              <a:ea typeface="Arial"/>
              <a:cs typeface="Arial"/>
              <a:sym typeface="Arial"/>
            </a:endParaRPr>
          </a:p>
        </p:txBody>
      </p:sp>
      <p:sp>
        <p:nvSpPr>
          <p:cNvPr id="219" name="Shape 219"/>
          <p:cNvSpPr txBox="1"/>
          <p:nvPr/>
        </p:nvSpPr>
        <p:spPr>
          <a:xfrm>
            <a:off x="6293644" y="6494369"/>
            <a:ext cx="2135978" cy="116680"/>
          </a:xfrm>
          <a:prstGeom prst="rect">
            <a:avLst/>
          </a:prstGeom>
          <a:noFill/>
          <a:ln>
            <a:noFill/>
          </a:ln>
        </p:spPr>
        <p:txBody>
          <a:bodyPr lIns="0" tIns="0" rIns="0" bIns="0" anchor="b" anchorCtr="0">
            <a:noAutofit/>
          </a:bodyPr>
          <a:lstStyle/>
          <a:p>
            <a:pPr marL="0" marR="0" lvl="0" indent="0" algn="r" rtl="0">
              <a:lnSpc>
                <a:spcPct val="100000"/>
              </a:lnSpc>
              <a:spcBef>
                <a:spcPts val="0"/>
              </a:spcBef>
              <a:spcAft>
                <a:spcPts val="0"/>
              </a:spcAft>
              <a:buClr>
                <a:schemeClr val="lt2"/>
              </a:buClr>
              <a:buSzPct val="25000"/>
              <a:buFont typeface="Arial"/>
              <a:buNone/>
            </a:pPr>
            <a:r>
              <a:rPr lang="en-GB" sz="700" b="1" i="0" u="none" strike="noStrike" cap="none">
                <a:solidFill>
                  <a:schemeClr val="lt2"/>
                </a:solidFill>
                <a:latin typeface="Arial"/>
                <a:ea typeface="Arial"/>
                <a:cs typeface="Arial"/>
                <a:sym typeface="Arial"/>
              </a:rPr>
              <a:t>Presentation Title Arial Bold 7 pt</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968890"/>
          </a:xfrm>
          <a:prstGeom prst="rect">
            <a:avLst/>
          </a:prstGeom>
          <a:noFill/>
          <a:ln>
            <a:noFill/>
          </a:ln>
        </p:spPr>
        <p:txBody>
          <a:bodyPr lIns="0" tIns="0" rIns="0" bIns="0" anchor="t" anchorCtr="0">
            <a:noAutofit/>
          </a:bodyPr>
          <a:lstStyle/>
          <a:p>
            <a:pPr lvl="0">
              <a:buSzPct val="25000"/>
            </a:pPr>
            <a:r>
              <a:rPr lang="en-US" altLang="en-US" dirty="0">
                <a:latin typeface="Verdana" panose="020B0604030504040204" pitchFamily="34" charset="0"/>
                <a:ea typeface="Verdana" panose="020B0604030504040204" pitchFamily="34" charset="0"/>
                <a:cs typeface="Verdana" panose="020B0604030504040204" pitchFamily="34" charset="0"/>
              </a:rPr>
              <a:t>Response to question 5 about characters who investigate crime (All AOs)</a:t>
            </a: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363" name="Shape 363"/>
          <p:cNvSpPr txBox="1">
            <a:spLocks noGrp="1"/>
          </p:cNvSpPr>
          <p:nvPr>
            <p:ph type="body" idx="1"/>
          </p:nvPr>
        </p:nvSpPr>
        <p:spPr>
          <a:xfrm>
            <a:off x="239155" y="2386939"/>
            <a:ext cx="7855858" cy="3918858"/>
          </a:xfrm>
          <a:prstGeom prst="rect">
            <a:avLst/>
          </a:prstGeom>
          <a:noFill/>
          <a:ln>
            <a:noFill/>
          </a:ln>
        </p:spPr>
        <p:txBody>
          <a:bodyPr lIns="0" tIns="0" rIns="0" bIns="0" anchor="t" anchorCtr="0">
            <a:noAutofit/>
          </a:bodyPr>
          <a:lstStyle/>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r>
              <a:rPr lang="en-GB" sz="18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AOs 1 and 2</a:t>
            </a:r>
          </a:p>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r>
              <a:rPr lang="en-GB" sz="1800" dirty="0">
                <a:latin typeface="Verdana" panose="020B0604030504040204" pitchFamily="34" charset="0"/>
                <a:ea typeface="Verdana" panose="020B0604030504040204" pitchFamily="34" charset="0"/>
                <a:cs typeface="Verdana" panose="020B0604030504040204" pitchFamily="34" charset="0"/>
              </a:rPr>
              <a:t>Although the candidate uses broadly relevant examples and quotations and makes clear points about the characters, this is a largely surface reading with little accurate comment on techniques used by the writers.</a:t>
            </a:r>
          </a:p>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endParaRPr lang="en-GB" sz="180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endParaRPr>
          </a:p>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r>
              <a:rPr lang="en-GB" sz="1800" dirty="0">
                <a:latin typeface="Verdana" panose="020B0604030504040204" pitchFamily="34" charset="0"/>
                <a:ea typeface="Verdana" panose="020B0604030504040204" pitchFamily="34" charset="0"/>
                <a:cs typeface="Verdana" panose="020B0604030504040204" pitchFamily="34" charset="0"/>
              </a:rPr>
              <a:t>AOs 3 and 4</a:t>
            </a:r>
          </a:p>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r>
              <a:rPr lang="en-GB" sz="180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Apart from in the introductory paragraph, there is little attempt to discuss context. Some points of comparison are made between Audley and </a:t>
            </a:r>
            <a:r>
              <a:rPr lang="en-GB" sz="1800" i="0" u="none" strike="noStrike" cap="none" dirty="0" err="1">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Dalgliesh</a:t>
            </a:r>
            <a:r>
              <a:rPr lang="en-GB" sz="180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t>
            </a:r>
            <a:endParaRPr lang="en-GB" sz="1800" dirty="0">
              <a:latin typeface="Verdana" panose="020B0604030504040204" pitchFamily="34" charset="0"/>
              <a:ea typeface="Verdana" panose="020B0604030504040204" pitchFamily="34" charset="0"/>
              <a:cs typeface="Verdana" panose="020B0604030504040204" pitchFamily="34" charset="0"/>
            </a:endParaRPr>
          </a:p>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r>
              <a:rPr lang="en-GB" sz="180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This is a level </a:t>
            </a:r>
            <a:r>
              <a:rPr lang="en-GB" sz="1800" i="0" u="none" strike="noStrike" cap="none" dirty="0" smtClean="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3 </a:t>
            </a:r>
            <a:r>
              <a:rPr lang="en-GB" sz="180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response for all AOs. </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15473586"/>
      </p:ext>
    </p:extLst>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Shape 373"/>
          <p:cNvSpPr txBox="1">
            <a:spLocks noGrp="1"/>
          </p:cNvSpPr>
          <p:nvPr>
            <p:ph type="title"/>
          </p:nvPr>
        </p:nvSpPr>
        <p:spPr>
          <a:xfrm>
            <a:off x="541336" y="417599"/>
            <a:ext cx="6773863" cy="1096874"/>
          </a:xfrm>
          <a:prstGeom prst="rect">
            <a:avLst/>
          </a:prstGeom>
          <a:noFill/>
          <a:ln>
            <a:noFill/>
          </a:ln>
        </p:spPr>
        <p:txBody>
          <a:bodyPr lIns="0" tIns="0" rIns="0" bIns="0" anchor="ctr" anchorCtr="0">
            <a:noAutofit/>
          </a:bodyPr>
          <a:lstStyle/>
          <a:p>
            <a:pPr marL="0" marR="0" lvl="0" indent="0" rtl="0">
              <a:lnSpc>
                <a:spcPct val="117647"/>
              </a:lnSpc>
              <a:spcBef>
                <a:spcPts val="0"/>
              </a:spcBef>
              <a:buClr>
                <a:schemeClr val="lt2"/>
              </a:buClr>
              <a:buSzPct val="25000"/>
              <a:buFont typeface="Times New Roman"/>
              <a:buNone/>
            </a:pPr>
            <a:r>
              <a:rPr lang="en-GB" sz="3400" b="1" i="0" u="none" strike="noStrike" cap="none" dirty="0">
                <a:solidFill>
                  <a:srgbClr val="0070C0"/>
                </a:solidFill>
                <a:latin typeface="Verdana" panose="020B0604030504040204" pitchFamily="34" charset="0"/>
                <a:ea typeface="Verdana" panose="020B0604030504040204" pitchFamily="34" charset="0"/>
                <a:cs typeface="Verdana" panose="020B0604030504040204" pitchFamily="34" charset="0"/>
                <a:sym typeface="Times New Roman"/>
              </a:rPr>
              <a:t>Candidates who performed less well tended to:</a:t>
            </a:r>
          </a:p>
        </p:txBody>
      </p:sp>
      <p:sp>
        <p:nvSpPr>
          <p:cNvPr id="2" name="Text Placeholder 1">
            <a:extLst>
              <a:ext uri="{FF2B5EF4-FFF2-40B4-BE49-F238E27FC236}">
                <a16:creationId xmlns:a16="http://schemas.microsoft.com/office/drawing/2014/main" xmlns="" id="{D1C398BE-48C1-426B-92FB-3FC745BD9E6B}"/>
              </a:ext>
            </a:extLst>
          </p:cNvPr>
          <p:cNvSpPr>
            <a:spLocks noGrp="1"/>
          </p:cNvSpPr>
          <p:nvPr>
            <p:ph type="body" idx="1"/>
          </p:nvPr>
        </p:nvSpPr>
        <p:spPr>
          <a:xfrm>
            <a:off x="542925" y="1704975"/>
            <a:ext cx="6059487" cy="3722048"/>
          </a:xfrm>
        </p:spPr>
        <p:txBody>
          <a:bodyPr/>
          <a:lstStyle/>
          <a:p>
            <a:pPr lvl="0"/>
            <a:r>
              <a:rPr lang="en-GB" sz="1800" b="1" dirty="0">
                <a:solidFill>
                  <a:srgbClr val="0070C0"/>
                </a:solidFill>
                <a:latin typeface="Verdana" panose="020B0604030504040204" pitchFamily="34" charset="0"/>
                <a:ea typeface="Verdana" panose="020B0604030504040204" pitchFamily="34" charset="0"/>
                <a:cs typeface="Verdana" panose="020B0604030504040204" pitchFamily="34" charset="0"/>
              </a:rPr>
              <a:t>1. Struggled to formulate an argument from the start and only began to establish one towards the end of the response</a:t>
            </a:r>
            <a:endParaRPr lang="en-GB" sz="1800"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pPr lvl="0"/>
            <a:r>
              <a:rPr lang="en-GB" sz="1800" b="1" dirty="0">
                <a:solidFill>
                  <a:srgbClr val="0070C0"/>
                </a:solidFill>
                <a:latin typeface="Verdana" panose="020B0604030504040204" pitchFamily="34" charset="0"/>
                <a:ea typeface="Verdana" panose="020B0604030504040204" pitchFamily="34" charset="0"/>
                <a:cs typeface="Verdana" panose="020B0604030504040204" pitchFamily="34" charset="0"/>
              </a:rPr>
              <a:t>2. Referred to the writers only rarely, if at all, and had limited awareness of how the writers worked to control reader-response</a:t>
            </a:r>
            <a:endParaRPr lang="en-GB" sz="1800"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pPr lvl="0"/>
            <a:r>
              <a:rPr lang="en-GB" sz="1800" b="1" dirty="0">
                <a:solidFill>
                  <a:srgbClr val="0070C0"/>
                </a:solidFill>
                <a:latin typeface="Verdana" panose="020B0604030504040204" pitchFamily="34" charset="0"/>
                <a:ea typeface="Verdana" panose="020B0604030504040204" pitchFamily="34" charset="0"/>
                <a:cs typeface="Verdana" panose="020B0604030504040204" pitchFamily="34" charset="0"/>
              </a:rPr>
              <a:t>3. Used a mass of contextual material indiscriminately or used none at all</a:t>
            </a:r>
            <a:endParaRPr lang="en-GB" sz="1800"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pPr lvl="0"/>
            <a:r>
              <a:rPr lang="en-GB" sz="1800" b="1" dirty="0">
                <a:solidFill>
                  <a:srgbClr val="0070C0"/>
                </a:solidFill>
                <a:latin typeface="Verdana" panose="020B0604030504040204" pitchFamily="34" charset="0"/>
                <a:ea typeface="Verdana" panose="020B0604030504040204" pitchFamily="34" charset="0"/>
                <a:cs typeface="Verdana" panose="020B0604030504040204" pitchFamily="34" charset="0"/>
              </a:rPr>
              <a:t>4. Made only very general and superficial links between texts.</a:t>
            </a:r>
            <a:endParaRPr lang="en-GB" sz="1800"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endParaRPr lang="en-GB" dirty="0"/>
          </a:p>
        </p:txBody>
      </p:sp>
      <p:cxnSp>
        <p:nvCxnSpPr>
          <p:cNvPr id="374" name="Shape 374"/>
          <p:cNvCxnSpPr/>
          <p:nvPr/>
        </p:nvCxnSpPr>
        <p:spPr>
          <a:xfrm>
            <a:off x="8465042" y="6504780"/>
            <a:ext cx="0" cy="86399"/>
          </a:xfrm>
          <a:prstGeom prst="straightConnector1">
            <a:avLst/>
          </a:prstGeom>
          <a:noFill/>
          <a:ln w="9525" cap="flat" cmpd="sng">
            <a:solidFill>
              <a:srgbClr val="FFFFFF"/>
            </a:solidFill>
            <a:prstDash val="solid"/>
            <a:round/>
            <a:headEnd type="none" w="med" len="med"/>
            <a:tailEnd type="none" w="med" len="med"/>
          </a:ln>
        </p:spPr>
      </p:cxnSp>
      <p:sp>
        <p:nvSpPr>
          <p:cNvPr id="375" name="Shape 375"/>
          <p:cNvSpPr txBox="1"/>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rgbClr val="FFFFFF"/>
                </a:solidFill>
                <a:latin typeface="Arial"/>
                <a:ea typeface="Arial"/>
                <a:cs typeface="Arial"/>
                <a:sym typeface="Arial"/>
              </a:rPr>
              <a:t>11</a:t>
            </a:fld>
            <a:endParaRPr lang="en-GB" sz="800" b="1">
              <a:solidFill>
                <a:srgbClr val="FFFFFF"/>
              </a:solidFill>
              <a:latin typeface="Arial"/>
              <a:ea typeface="Arial"/>
              <a:cs typeface="Arial"/>
              <a:sym typeface="Arial"/>
            </a:endParaRP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4FC305F-0E84-4019-9D80-03102A4656CE}"/>
              </a:ext>
            </a:extLst>
          </p:cNvPr>
          <p:cNvSpPr>
            <a:spLocks noGrp="1"/>
          </p:cNvSpPr>
          <p:nvPr>
            <p:ph type="title"/>
          </p:nvPr>
        </p:nvSpPr>
        <p:spPr>
          <a:xfrm>
            <a:off x="541336" y="417599"/>
            <a:ext cx="7237001" cy="1287376"/>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Science and Society</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Questions 7 and 8</a:t>
            </a:r>
          </a:p>
        </p:txBody>
      </p:sp>
      <p:sp>
        <p:nvSpPr>
          <p:cNvPr id="3" name="Text Placeholder 2">
            <a:extLst>
              <a:ext uri="{FF2B5EF4-FFF2-40B4-BE49-F238E27FC236}">
                <a16:creationId xmlns:a16="http://schemas.microsoft.com/office/drawing/2014/main" xmlns="" id="{B9800D09-BE02-4508-95A8-8F0D9895E909}"/>
              </a:ext>
            </a:extLst>
          </p:cNvPr>
          <p:cNvSpPr>
            <a:spLocks noGrp="1"/>
          </p:cNvSpPr>
          <p:nvPr>
            <p:ph type="body" idx="1"/>
          </p:nvPr>
        </p:nvSpPr>
        <p:spPr>
          <a:xfrm>
            <a:off x="792306" y="1816926"/>
            <a:ext cx="7705458" cy="4476996"/>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This was the most popular theme, overall, and question 8 was by some way the most popular question.</a:t>
            </a:r>
          </a:p>
          <a:p>
            <a:endParaRPr lang="en-GB" dirty="0">
              <a:latin typeface="Verdana" panose="020B0604030504040204" pitchFamily="34" charset="0"/>
              <a:ea typeface="Verdana" panose="020B0604030504040204" pitchFamily="34" charset="0"/>
              <a:cs typeface="Verdana" panose="020B0604030504040204" pitchFamily="34" charset="0"/>
            </a:endParaRPr>
          </a:p>
          <a:p>
            <a:r>
              <a:rPr lang="en-GB" dirty="0">
                <a:latin typeface="Verdana" panose="020B0604030504040204" pitchFamily="34" charset="0"/>
                <a:ea typeface="Verdana" panose="020B0604030504040204" pitchFamily="34" charset="0"/>
                <a:cs typeface="Verdana" panose="020B0604030504040204" pitchFamily="34" charset="0"/>
              </a:rPr>
              <a:t>The most popular pairing was ‘Frankenstein’ with either ‘The Handmaid’s Tale’ or ‘Never Let Me Go’.</a:t>
            </a:r>
          </a:p>
          <a:p>
            <a:endParaRPr lang="en-GB" dirty="0">
              <a:latin typeface="Verdana" panose="020B0604030504040204" pitchFamily="34" charset="0"/>
              <a:ea typeface="Verdana" panose="020B0604030504040204" pitchFamily="34" charset="0"/>
              <a:cs typeface="Verdana" panose="020B0604030504040204" pitchFamily="34" charset="0"/>
            </a:endParaRPr>
          </a:p>
          <a:p>
            <a:r>
              <a:rPr lang="en-GB" dirty="0">
                <a:latin typeface="Verdana" panose="020B0604030504040204" pitchFamily="34" charset="0"/>
                <a:ea typeface="Verdana" panose="020B0604030504040204" pitchFamily="34" charset="0"/>
                <a:cs typeface="Verdana" panose="020B0604030504040204" pitchFamily="34" charset="0"/>
              </a:rPr>
              <a:t>Most candidates were able to draw useful points of comparison between their chosen texts and use relevant contextual features. However, there was, at times,  some confusion about whether ‘Frankenstein’ was the product of ‘The Enlightenment’ or of ‘Romanticism’ and, clearly, these labels did not help some candidates. </a:t>
            </a:r>
          </a:p>
          <a:p>
            <a:endParaRPr lang="en-GB" dirty="0">
              <a:latin typeface="Verdana" panose="020B0604030504040204" pitchFamily="34" charset="0"/>
              <a:ea typeface="Verdana" panose="020B0604030504040204" pitchFamily="34" charset="0"/>
              <a:cs typeface="Verdana" panose="020B0604030504040204" pitchFamily="34" charset="0"/>
            </a:endParaRPr>
          </a:p>
          <a:p>
            <a:r>
              <a:rPr lang="en-GB" dirty="0">
                <a:latin typeface="Verdana" panose="020B0604030504040204" pitchFamily="34" charset="0"/>
                <a:ea typeface="Verdana" panose="020B0604030504040204" pitchFamily="34" charset="0"/>
                <a:cs typeface="Verdana" panose="020B0604030504040204" pitchFamily="34" charset="0"/>
              </a:rPr>
              <a:t>Biographical context, when used discriminately, could be helpful (some candidates made good use of H.G. Wells’ personal beliefs or Mary Shelley’s parentage).</a:t>
            </a:r>
          </a:p>
        </p:txBody>
      </p:sp>
      <p:sp>
        <p:nvSpPr>
          <p:cNvPr id="4" name="Slide Number Placeholder 3">
            <a:extLst>
              <a:ext uri="{FF2B5EF4-FFF2-40B4-BE49-F238E27FC236}">
                <a16:creationId xmlns:a16="http://schemas.microsoft.com/office/drawing/2014/main" xmlns="" id="{D50B5FF7-9D1A-4CF1-B21E-35BDC26CB7D6}"/>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696899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353821-7DBB-4AF4-8EC7-7C19B15D64A8}"/>
              </a:ext>
            </a:extLst>
          </p:cNvPr>
          <p:cNvSpPr>
            <a:spLocks noGrp="1"/>
          </p:cNvSpPr>
          <p:nvPr>
            <p:ph type="title"/>
          </p:nvPr>
        </p:nvSpPr>
        <p:spPr>
          <a:xfrm>
            <a:off x="541335" y="417599"/>
            <a:ext cx="8127651" cy="1287376"/>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Science and Society</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Question 8 from Question Paper</a:t>
            </a:r>
          </a:p>
        </p:txBody>
      </p:sp>
      <p:sp>
        <p:nvSpPr>
          <p:cNvPr id="3" name="Text Placeholder 2">
            <a:extLst>
              <a:ext uri="{FF2B5EF4-FFF2-40B4-BE49-F238E27FC236}">
                <a16:creationId xmlns:a16="http://schemas.microsoft.com/office/drawing/2014/main" xmlns="" id="{112BC09F-E5C3-4B68-B83B-A63D8D79C991}"/>
              </a:ext>
            </a:extLst>
          </p:cNvPr>
          <p:cNvSpPr>
            <a:spLocks noGrp="1"/>
          </p:cNvSpPr>
          <p:nvPr>
            <p:ph type="body" idx="1"/>
          </p:nvPr>
        </p:nvSpPr>
        <p:spPr>
          <a:xfrm>
            <a:off x="673554" y="2251240"/>
            <a:ext cx="6059487" cy="3171825"/>
          </a:xfrm>
        </p:spPr>
        <p:txBody>
          <a:bodyPr/>
          <a:lstStyle/>
          <a:p>
            <a:r>
              <a:rPr lang="en-GB" sz="1800" dirty="0">
                <a:latin typeface="Verdana" panose="020B0604030504040204" pitchFamily="34" charset="0"/>
                <a:ea typeface="Verdana" panose="020B0604030504040204" pitchFamily="34" charset="0"/>
                <a:cs typeface="Verdana" panose="020B0604030504040204" pitchFamily="34" charset="0"/>
              </a:rPr>
              <a:t>Compare the ways in which the writers of your two chosen texts criticise human behaviour. You must relate your discussion to relevant contextual factors.</a:t>
            </a:r>
          </a:p>
        </p:txBody>
      </p:sp>
      <p:sp>
        <p:nvSpPr>
          <p:cNvPr id="4" name="Slide Number Placeholder 3">
            <a:extLst>
              <a:ext uri="{FF2B5EF4-FFF2-40B4-BE49-F238E27FC236}">
                <a16:creationId xmlns:a16="http://schemas.microsoft.com/office/drawing/2014/main" xmlns="" id="{EB94B220-3FB8-4E85-A76E-FDD01BF71EF4}"/>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687798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6E4E6F-C834-487F-8150-58837C9FEDAF}"/>
              </a:ext>
            </a:extLst>
          </p:cNvPr>
          <p:cNvSpPr>
            <a:spLocks noGrp="1"/>
          </p:cNvSpPr>
          <p:nvPr>
            <p:ph type="title"/>
          </p:nvPr>
        </p:nvSpPr>
        <p:spPr>
          <a:xfrm>
            <a:off x="541337" y="417599"/>
            <a:ext cx="5883214" cy="1115925"/>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Student Response 8a</a:t>
            </a:r>
          </a:p>
        </p:txBody>
      </p:sp>
      <p:sp>
        <p:nvSpPr>
          <p:cNvPr id="3" name="Text Placeholder 2">
            <a:extLst>
              <a:ext uri="{FF2B5EF4-FFF2-40B4-BE49-F238E27FC236}">
                <a16:creationId xmlns:a16="http://schemas.microsoft.com/office/drawing/2014/main" xmlns="" id="{78744802-42B0-41EA-B08D-2E5829FBC99A}"/>
              </a:ext>
            </a:extLst>
          </p:cNvPr>
          <p:cNvSpPr>
            <a:spLocks noGrp="1"/>
          </p:cNvSpPr>
          <p:nvPr>
            <p:ph type="body" idx="1"/>
          </p:nvPr>
        </p:nvSpPr>
        <p:spPr/>
        <p:txBody>
          <a:bodyPr/>
          <a:lstStyle/>
          <a:p>
            <a:pPr marL="0" lvl="0" indent="0">
              <a:spcBef>
                <a:spcPts val="0"/>
              </a:spcBef>
              <a:buClr>
                <a:srgbClr val="000000"/>
              </a:buClr>
              <a:buSzTx/>
              <a:buNone/>
            </a:pPr>
            <a:r>
              <a:rPr lang="en-GB" altLang="en-US" sz="1800" b="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Student </a:t>
            </a:r>
            <a:r>
              <a:rPr lang="en-GB" altLang="en-US" sz="1800" b="0" dirty="0">
                <a:solidFill>
                  <a:srgbClr val="000000"/>
                </a:solidFill>
                <a:latin typeface="Verdana" panose="020B0604030504040204" pitchFamily="34" charset="0"/>
                <a:ea typeface="Verdana" panose="020B0604030504040204" pitchFamily="34" charset="0"/>
                <a:cs typeface="Verdana" panose="020B0604030504040204" pitchFamily="34" charset="0"/>
              </a:rPr>
              <a:t>response </a:t>
            </a:r>
            <a:r>
              <a:rPr lang="en-GB" altLang="en-US" sz="1800" b="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8a</a:t>
            </a:r>
            <a:endParaRPr lang="en-GB" altLang="en-US" sz="1800" b="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marL="0" lvl="0" indent="0">
              <a:spcBef>
                <a:spcPts val="0"/>
              </a:spcBef>
              <a:buClr>
                <a:srgbClr val="000000"/>
              </a:buClr>
              <a:buSzTx/>
              <a:buNone/>
            </a:pPr>
            <a:r>
              <a:rPr lang="en-GB" altLang="en-US" sz="1800" b="0" dirty="0">
                <a:solidFill>
                  <a:srgbClr val="000000"/>
                </a:solidFill>
                <a:latin typeface="Verdana" panose="020B0604030504040204" pitchFamily="34" charset="0"/>
                <a:ea typeface="Verdana" panose="020B0604030504040204" pitchFamily="34" charset="0"/>
                <a:cs typeface="Verdana" panose="020B0604030504040204" pitchFamily="34" charset="0"/>
              </a:rPr>
              <a:t>Question: </a:t>
            </a:r>
            <a:r>
              <a:rPr lang="en-GB" altLang="en-US" sz="1800" b="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8</a:t>
            </a:r>
            <a:endParaRPr lang="en-GB" altLang="en-US" sz="1800" b="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marL="101600" indent="0">
              <a:buNone/>
            </a:pPr>
            <a:endParaRPr lang="en-GB" dirty="0"/>
          </a:p>
        </p:txBody>
      </p:sp>
      <p:sp>
        <p:nvSpPr>
          <p:cNvPr id="4" name="Slide Number Placeholder 3">
            <a:extLst>
              <a:ext uri="{FF2B5EF4-FFF2-40B4-BE49-F238E27FC236}">
                <a16:creationId xmlns:a16="http://schemas.microsoft.com/office/drawing/2014/main" xmlns="" id="{85A9578C-A040-4583-9454-0D8EAA388F56}"/>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14</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2305136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978D65F-1168-486C-8A79-E2D7F9A2AE4F}"/>
              </a:ext>
            </a:extLst>
          </p:cNvPr>
          <p:cNvSpPr>
            <a:spLocks noGrp="1"/>
          </p:cNvSpPr>
          <p:nvPr>
            <p:ph type="title"/>
          </p:nvPr>
        </p:nvSpPr>
        <p:spPr>
          <a:xfrm>
            <a:off x="541337" y="417599"/>
            <a:ext cx="6607608" cy="1096874"/>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Response 8a to question 8</a:t>
            </a:r>
          </a:p>
        </p:txBody>
      </p:sp>
      <p:sp>
        <p:nvSpPr>
          <p:cNvPr id="3" name="Text Placeholder 2">
            <a:extLst>
              <a:ext uri="{FF2B5EF4-FFF2-40B4-BE49-F238E27FC236}">
                <a16:creationId xmlns:a16="http://schemas.microsoft.com/office/drawing/2014/main" xmlns="" id="{E6EA0540-2DDF-42A7-93DE-04B5AD57210C}"/>
              </a:ext>
            </a:extLst>
          </p:cNvPr>
          <p:cNvSpPr>
            <a:spLocks noGrp="1"/>
          </p:cNvSpPr>
          <p:nvPr>
            <p:ph type="body" idx="1"/>
          </p:nvPr>
        </p:nvSpPr>
        <p:spPr>
          <a:xfrm>
            <a:off x="542925" y="1704975"/>
            <a:ext cx="6902904" cy="4327690"/>
          </a:xfrm>
        </p:spPr>
        <p:txBody>
          <a:bodyPr/>
          <a:lstStyle/>
          <a:p>
            <a:r>
              <a:rPr lang="en-GB" dirty="0"/>
              <a:t>AOs 3 and 4</a:t>
            </a:r>
          </a:p>
          <a:p>
            <a:r>
              <a:rPr lang="en-GB" dirty="0"/>
              <a:t>The candidate foregrounds context early on and, although this could be a profitable approach, a lot of information is packed into the paragraphs on the second and third pages which needs unpicking and much clearer explanation. All the aspects referred to need to be closely linked to the texts and to the question. Some relevant links are made between texts.</a:t>
            </a:r>
          </a:p>
          <a:p>
            <a:endParaRPr lang="en-GB" dirty="0"/>
          </a:p>
          <a:p>
            <a:r>
              <a:rPr lang="en-GB" dirty="0"/>
              <a:t>AOs 1 and 2</a:t>
            </a:r>
          </a:p>
          <a:p>
            <a:r>
              <a:rPr lang="en-GB" dirty="0"/>
              <a:t>After a not very purposeful introduction, a clear response does develop but it is not focused on the title (criticism of human behaviour). Some promising comment is made about narrative voice in both novels but the texts do not feature in the response as often as they might.</a:t>
            </a:r>
          </a:p>
        </p:txBody>
      </p:sp>
      <p:sp>
        <p:nvSpPr>
          <p:cNvPr id="4" name="Slide Number Placeholder 3">
            <a:extLst>
              <a:ext uri="{FF2B5EF4-FFF2-40B4-BE49-F238E27FC236}">
                <a16:creationId xmlns:a16="http://schemas.microsoft.com/office/drawing/2014/main" xmlns="" id="{A7BDDD20-FEDF-408B-8363-BBA4AF703B5C}"/>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967010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98F777-6208-4ED3-922F-3271F5149CD6}"/>
              </a:ext>
            </a:extLst>
          </p:cNvPr>
          <p:cNvSpPr>
            <a:spLocks noGrp="1"/>
          </p:cNvSpPr>
          <p:nvPr>
            <p:ph type="title"/>
          </p:nvPr>
        </p:nvSpPr>
        <p:spPr>
          <a:xfrm>
            <a:off x="541337" y="417599"/>
            <a:ext cx="7391380" cy="1268697"/>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Candidates who performed at mid-level tended to:</a:t>
            </a:r>
          </a:p>
        </p:txBody>
      </p:sp>
      <p:sp>
        <p:nvSpPr>
          <p:cNvPr id="3" name="Text Placeholder 2">
            <a:extLst>
              <a:ext uri="{FF2B5EF4-FFF2-40B4-BE49-F238E27FC236}">
                <a16:creationId xmlns:a16="http://schemas.microsoft.com/office/drawing/2014/main" xmlns="" id="{D801442A-0AF9-41E0-B26F-E111B6384413}"/>
              </a:ext>
            </a:extLst>
          </p:cNvPr>
          <p:cNvSpPr>
            <a:spLocks noGrp="1"/>
          </p:cNvSpPr>
          <p:nvPr>
            <p:ph type="body" idx="1"/>
          </p:nvPr>
        </p:nvSpPr>
        <p:spPr>
          <a:xfrm>
            <a:off x="542925" y="1809750"/>
            <a:ext cx="7241832" cy="4405699"/>
          </a:xfrm>
        </p:spPr>
        <p:txBody>
          <a:bodyPr/>
          <a:lstStyle/>
          <a:p>
            <a:r>
              <a:rPr lang="en-GB" sz="1800" dirty="0">
                <a:latin typeface="Verdana" panose="020B0604030504040204" pitchFamily="34" charset="0"/>
                <a:ea typeface="Verdana" panose="020B0604030504040204" pitchFamily="34" charset="0"/>
                <a:cs typeface="Verdana" panose="020B0604030504040204" pitchFamily="34" charset="0"/>
              </a:rPr>
              <a:t>Cover all the assessment objectives but did so unevenly and without a very clear overview of the texts and the question</a:t>
            </a:r>
          </a:p>
          <a:p>
            <a:r>
              <a:rPr lang="en-GB" sz="1800" dirty="0" smtClean="0">
                <a:latin typeface="Verdana" panose="020B0604030504040204" pitchFamily="34" charset="0"/>
                <a:ea typeface="Verdana" panose="020B0604030504040204" pitchFamily="34" charset="0"/>
                <a:cs typeface="Verdana" panose="020B0604030504040204" pitchFamily="34" charset="0"/>
              </a:rPr>
              <a:t>Refer </a:t>
            </a:r>
            <a:r>
              <a:rPr lang="en-GB" sz="1800" dirty="0">
                <a:latin typeface="Verdana" panose="020B0604030504040204" pitchFamily="34" charset="0"/>
                <a:ea typeface="Verdana" panose="020B0604030504040204" pitchFamily="34" charset="0"/>
                <a:cs typeface="Verdana" panose="020B0604030504040204" pitchFamily="34" charset="0"/>
              </a:rPr>
              <a:t>to the authors and to specific techniques but focused too much on word- and phrase- level examples</a:t>
            </a:r>
          </a:p>
          <a:p>
            <a:r>
              <a:rPr lang="en-GB" sz="1800" dirty="0" smtClean="0">
                <a:latin typeface="Verdana" panose="020B0604030504040204" pitchFamily="34" charset="0"/>
                <a:ea typeface="Verdana" panose="020B0604030504040204" pitchFamily="34" charset="0"/>
                <a:cs typeface="Verdana" panose="020B0604030504040204" pitchFamily="34" charset="0"/>
              </a:rPr>
              <a:t>Consider </a:t>
            </a:r>
            <a:r>
              <a:rPr lang="en-GB" sz="1800" dirty="0">
                <a:latin typeface="Verdana" panose="020B0604030504040204" pitchFamily="34" charset="0"/>
                <a:ea typeface="Verdana" panose="020B0604030504040204" pitchFamily="34" charset="0"/>
                <a:cs typeface="Verdana" panose="020B0604030504040204" pitchFamily="34" charset="0"/>
              </a:rPr>
              <a:t>contextual material separately, often taking up too much of the response with this</a:t>
            </a:r>
          </a:p>
          <a:p>
            <a:r>
              <a:rPr lang="en-GB" sz="1800" dirty="0" smtClean="0">
                <a:latin typeface="Verdana" panose="020B0604030504040204" pitchFamily="34" charset="0"/>
                <a:ea typeface="Verdana" panose="020B0604030504040204" pitchFamily="34" charset="0"/>
                <a:cs typeface="Verdana" panose="020B0604030504040204" pitchFamily="34" charset="0"/>
              </a:rPr>
              <a:t>Make </a:t>
            </a:r>
            <a:r>
              <a:rPr lang="en-GB" sz="1800" dirty="0">
                <a:latin typeface="Verdana" panose="020B0604030504040204" pitchFamily="34" charset="0"/>
                <a:ea typeface="Verdana" panose="020B0604030504040204" pitchFamily="34" charset="0"/>
                <a:cs typeface="Verdana" panose="020B0604030504040204" pitchFamily="34" charset="0"/>
              </a:rPr>
              <a:t>relevant links between texts but usually on the level of plot and characters, rather than on the level of narrative form and technique.</a:t>
            </a:r>
          </a:p>
          <a:p>
            <a:endParaRPr lang="en-GB" dirty="0"/>
          </a:p>
        </p:txBody>
      </p:sp>
      <p:sp>
        <p:nvSpPr>
          <p:cNvPr id="4" name="Slide Number Placeholder 3">
            <a:extLst>
              <a:ext uri="{FF2B5EF4-FFF2-40B4-BE49-F238E27FC236}">
                <a16:creationId xmlns:a16="http://schemas.microsoft.com/office/drawing/2014/main" xmlns="" id="{7AC172C0-F6A6-4EB3-B830-DC4BF2BAB969}"/>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664082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Marking Activity</a:t>
            </a:r>
          </a:p>
        </p:txBody>
      </p:sp>
      <p:sp>
        <p:nvSpPr>
          <p:cNvPr id="363" name="Shape 363"/>
          <p:cNvSpPr txBox="1">
            <a:spLocks noGrp="1"/>
          </p:cNvSpPr>
          <p:nvPr>
            <p:ph type="body" idx="1"/>
          </p:nvPr>
        </p:nvSpPr>
        <p:spPr>
          <a:xfrm>
            <a:off x="539999" y="1400174"/>
            <a:ext cx="5635170" cy="3124200"/>
          </a:xfrm>
          <a:prstGeom prst="rect">
            <a:avLst/>
          </a:prstGeom>
          <a:noFill/>
          <a:ln>
            <a:noFill/>
          </a:ln>
        </p:spPr>
        <p:txBody>
          <a:bodyPr lIns="0" tIns="0" rIns="0" bIns="0" anchor="t" anchorCtr="0">
            <a:noAutofit/>
          </a:bodyPr>
          <a:lstStyle/>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Student response </a:t>
            </a:r>
            <a:r>
              <a:rPr lang="en-GB" sz="1800" dirty="0" smtClean="0">
                <a:latin typeface="Verdana" panose="020B0604030504040204" pitchFamily="34" charset="0"/>
                <a:ea typeface="Verdana" panose="020B0604030504040204" pitchFamily="34" charset="0"/>
                <a:cs typeface="Verdana" panose="020B0604030504040204" pitchFamily="34" charset="0"/>
              </a:rPr>
              <a:t>8b</a:t>
            </a:r>
            <a:endParaRPr lang="en-GB" sz="1800" dirty="0">
              <a:latin typeface="Verdana" panose="020B0604030504040204" pitchFamily="34" charset="0"/>
              <a:ea typeface="Verdana" panose="020B0604030504040204" pitchFamily="34" charset="0"/>
              <a:cs typeface="Verdana" panose="020B0604030504040204" pitchFamily="34" charset="0"/>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1324125"/>
      </p:ext>
    </p:extLst>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713354" cy="745732"/>
          </a:xfrm>
          <a:prstGeom prst="rect">
            <a:avLst/>
          </a:prstGeom>
          <a:noFill/>
          <a:ln>
            <a:noFill/>
          </a:ln>
        </p:spPr>
        <p:txBody>
          <a:bodyPr lIns="0" tIns="0" rIns="0" bIns="0" anchor="t" anchorCtr="0">
            <a:noAutofit/>
          </a:bodyPr>
          <a:lstStyle/>
          <a:p>
            <a:pPr lvl="0">
              <a:buSzPct val="25000"/>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Response 8b to Question 8. All four AOs.</a:t>
            </a:r>
          </a:p>
        </p:txBody>
      </p:sp>
      <p:sp>
        <p:nvSpPr>
          <p:cNvPr id="363" name="Shape 363"/>
          <p:cNvSpPr txBox="1">
            <a:spLocks noGrp="1"/>
          </p:cNvSpPr>
          <p:nvPr>
            <p:ph type="body" idx="1"/>
          </p:nvPr>
        </p:nvSpPr>
        <p:spPr>
          <a:xfrm>
            <a:off x="361867" y="1484416"/>
            <a:ext cx="8425873" cy="4773880"/>
          </a:xfrm>
          <a:prstGeom prst="rect">
            <a:avLst/>
          </a:prstGeom>
          <a:noFill/>
          <a:ln>
            <a:noFill/>
          </a:ln>
        </p:spPr>
        <p:txBody>
          <a:bodyPr lIns="0" tIns="0" rIns="0" bIns="0" anchor="t" anchorCtr="0">
            <a:noAutofit/>
          </a:bodyPr>
          <a:lstStyle/>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sz="16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AO1</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The candidate presents a critical, evaluative argument, the direction of which is made clear in a succinct introduction, and which is based on the perceived concerns of Shelley and Atwood. The candidate makes good use of embedded quotations which assist the flow of an eloquent and developed argument.</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sz="16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AO2</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There is a critical evaluation of how each writer constructs his narrative to further his ideas, alongside some detailed, word-level analysis.</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sz="16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AO3</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Context is consistently integrated, informing a focused discussion of the texts and the question.</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sz="16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AO4</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Connections are made and evaluated throughout. The candidate moves confidently between the two texts.</a:t>
            </a:r>
            <a:endParaRPr sz="16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256829329"/>
      </p:ext>
    </p:extLst>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750" y="417512"/>
            <a:ext cx="7582972" cy="1197531"/>
          </a:xfrm>
          <a:prstGeom prst="rect">
            <a:avLst/>
          </a:prstGeom>
          <a:noFill/>
          <a:ln>
            <a:noFill/>
          </a:ln>
        </p:spPr>
        <p:txBody>
          <a:bodyPr lIns="0" tIns="0" rIns="0" bIns="0" anchor="t" anchorCtr="0">
            <a:noAutofit/>
          </a:bodyPr>
          <a:lstStyle/>
          <a:p>
            <a:pPr lvl="0">
              <a:buSzPct val="25000"/>
            </a:pPr>
            <a:r>
              <a:rPr lang="en-US" altLang="en-US" dirty="0">
                <a:latin typeface="Verdana" panose="020B0604030504040204" pitchFamily="34" charset="0"/>
                <a:ea typeface="Verdana" panose="020B0604030504040204" pitchFamily="34" charset="0"/>
                <a:cs typeface="Verdana" panose="020B0604030504040204" pitchFamily="34" charset="0"/>
              </a:rPr>
              <a:t>Candidates who performed well tended to:</a:t>
            </a: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363" name="Shape 363"/>
          <p:cNvSpPr txBox="1">
            <a:spLocks noGrp="1"/>
          </p:cNvSpPr>
          <p:nvPr>
            <p:ph type="body" idx="1"/>
          </p:nvPr>
        </p:nvSpPr>
        <p:spPr>
          <a:xfrm>
            <a:off x="539750" y="1946440"/>
            <a:ext cx="7582972" cy="4109976"/>
          </a:xfrm>
          <a:prstGeom prst="rect">
            <a:avLst/>
          </a:prstGeom>
          <a:noFill/>
          <a:ln>
            <a:noFill/>
          </a:ln>
        </p:spPr>
        <p:txBody>
          <a:bodyPr lIns="0" tIns="0" rIns="0" bIns="0" anchor="t" anchorCtr="0">
            <a:noAutofit/>
          </a:bodyPr>
          <a:lstStyle/>
          <a:p>
            <a:pPr marL="238125" lvl="0" indent="-136525">
              <a:spcBef>
                <a:spcPts val="1134"/>
              </a:spcBef>
              <a:buClr>
                <a:srgbClr val="007FA3"/>
              </a:buClr>
              <a:buSzPct val="100000"/>
              <a:buFont typeface="Times New Roman"/>
              <a:buAutoNum type="arabicPeriod"/>
            </a:pPr>
            <a:r>
              <a:rPr lang="en-GB" sz="1800" b="1" dirty="0">
                <a:solidFill>
                  <a:srgbClr val="007FA3"/>
                </a:solidFill>
                <a:latin typeface="Verdana" panose="020B0604030504040204" pitchFamily="34" charset="0"/>
                <a:ea typeface="Verdana" panose="020B0604030504040204" pitchFamily="34" charset="0"/>
                <a:cs typeface="Verdana" panose="020B0604030504040204" pitchFamily="34" charset="0"/>
              </a:rPr>
              <a:t>Have a clear idea of their line of argument from the outset, realising that they must fully integrate all the assessment objectives</a:t>
            </a:r>
          </a:p>
          <a:p>
            <a:pPr marL="238125" lvl="0" indent="-136525">
              <a:spcBef>
                <a:spcPts val="1134"/>
              </a:spcBef>
              <a:buClr>
                <a:srgbClr val="007FA3"/>
              </a:buClr>
              <a:buSzPct val="100000"/>
              <a:buFont typeface="Times New Roman"/>
              <a:buAutoNum type="arabicPeriod"/>
            </a:pPr>
            <a:r>
              <a:rPr lang="en-GB" sz="1800" b="1" dirty="0">
                <a:solidFill>
                  <a:srgbClr val="007FA3"/>
                </a:solidFill>
                <a:latin typeface="Verdana" panose="020B0604030504040204" pitchFamily="34" charset="0"/>
                <a:ea typeface="Verdana" panose="020B0604030504040204" pitchFamily="34" charset="0"/>
                <a:cs typeface="Verdana" panose="020B0604030504040204" pitchFamily="34" charset="0"/>
              </a:rPr>
              <a:t>Analyse form and structure, moving fluidly between relevant detail and broad overview and embedding references confidently</a:t>
            </a:r>
          </a:p>
          <a:p>
            <a:pPr marL="238125" lvl="0" indent="-136525">
              <a:spcBef>
                <a:spcPts val="1134"/>
              </a:spcBef>
              <a:buClr>
                <a:srgbClr val="007FA3"/>
              </a:buClr>
              <a:buSzPct val="100000"/>
              <a:buFont typeface="Times New Roman"/>
              <a:buAutoNum type="arabicPeriod"/>
            </a:pPr>
            <a:r>
              <a:rPr lang="en-GB" sz="1800" b="1" dirty="0">
                <a:solidFill>
                  <a:srgbClr val="007FA3"/>
                </a:solidFill>
                <a:latin typeface="Verdana" panose="020B0604030504040204" pitchFamily="34" charset="0"/>
                <a:ea typeface="Verdana" panose="020B0604030504040204" pitchFamily="34" charset="0"/>
                <a:cs typeface="Verdana" panose="020B0604030504040204" pitchFamily="34" charset="0"/>
              </a:rPr>
              <a:t>Consider context as integral to their argument without losing sight of the texts being individual writers’ responses to that context</a:t>
            </a:r>
          </a:p>
          <a:p>
            <a:pPr marL="238125" lvl="0" indent="-136525">
              <a:spcBef>
                <a:spcPts val="1134"/>
              </a:spcBef>
              <a:buClr>
                <a:srgbClr val="007FA3"/>
              </a:buClr>
              <a:buSzPct val="100000"/>
              <a:buFont typeface="Times New Roman"/>
              <a:buAutoNum type="arabicPeriod"/>
            </a:pPr>
            <a:r>
              <a:rPr lang="en-GB" sz="1800" b="1" dirty="0">
                <a:solidFill>
                  <a:srgbClr val="007FA3"/>
                </a:solidFill>
                <a:latin typeface="Verdana" panose="020B0604030504040204" pitchFamily="34" charset="0"/>
                <a:ea typeface="Verdana" panose="020B0604030504040204" pitchFamily="34" charset="0"/>
                <a:cs typeface="Verdana" panose="020B0604030504040204" pitchFamily="34" charset="0"/>
              </a:rPr>
              <a:t>Make relevant links throughout, focusing on narrative voice and structure, not just on thematic concerns.</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857839811"/>
      </p:ext>
    </p:extLst>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4485823" y="900763"/>
            <a:ext cx="4334326" cy="824912"/>
          </a:xfrm>
          <a:prstGeom prst="rect">
            <a:avLst/>
          </a:prstGeom>
          <a:noFill/>
          <a:ln>
            <a:noFill/>
          </a:ln>
        </p:spPr>
        <p:txBody>
          <a:bodyPr lIns="0" tIns="0" rIns="0" bIns="0" anchor="b" anchorCtr="0">
            <a:noAutofit/>
          </a:bodyPr>
          <a:lstStyle/>
          <a:p>
            <a:pPr lvl="0">
              <a:buSzPct val="25000"/>
            </a:pPr>
            <a:r>
              <a:rPr lang="en-GB" sz="2000" dirty="0">
                <a:latin typeface="Verdana" panose="020B0604030504040204" pitchFamily="34" charset="0"/>
                <a:ea typeface="Verdana" panose="020B0604030504040204" pitchFamily="34" charset="0"/>
                <a:cs typeface="Verdana" panose="020B0604030504040204" pitchFamily="34" charset="0"/>
              </a:rPr>
              <a:t>Your Online Environment</a:t>
            </a:r>
          </a:p>
        </p:txBody>
      </p:sp>
      <p:sp>
        <p:nvSpPr>
          <p:cNvPr id="250" name="Shape 250"/>
          <p:cNvSpPr txBox="1">
            <a:spLocks noGrp="1"/>
          </p:cNvSpPr>
          <p:nvPr>
            <p:ph type="body" idx="1"/>
          </p:nvPr>
        </p:nvSpPr>
        <p:spPr>
          <a:xfrm>
            <a:off x="4508500" y="2000250"/>
            <a:ext cx="4102100" cy="3543300"/>
          </a:xfrm>
          <a:prstGeom prst="rect">
            <a:avLst/>
          </a:prstGeom>
          <a:noFill/>
          <a:ln>
            <a:noFill/>
          </a:ln>
        </p:spPr>
        <p:txBody>
          <a:bodyPr lIns="0" tIns="0" rIns="0" bIns="0" anchor="t" anchorCtr="0">
            <a:noAutofit/>
          </a:bodyPr>
          <a:lstStyle/>
          <a:p>
            <a:pPr lvl="0">
              <a:lnSpc>
                <a:spcPct val="100000"/>
              </a:lnSpc>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 </a:t>
            </a:r>
            <a:r>
              <a:rPr lang="en-GB" sz="1800" dirty="0">
                <a:latin typeface="Verdana" panose="020B0604030504040204" pitchFamily="34" charset="0"/>
                <a:ea typeface="Verdana" panose="020B0604030504040204" pitchFamily="34" charset="0"/>
                <a:cs typeface="Verdana" panose="020B0604030504040204" pitchFamily="34" charset="0"/>
              </a:rPr>
              <a:t>Technical Difficulties &amp; Support </a:t>
            </a:r>
          </a:p>
          <a:p>
            <a:pPr marL="428625" marR="0" lvl="0" indent="-428625" algn="l" rtl="0">
              <a:lnSpc>
                <a:spcPct val="100000"/>
              </a:lnSpc>
              <a:spcBef>
                <a:spcPts val="600"/>
              </a:spcBef>
              <a:spcAft>
                <a:spcPts val="0"/>
              </a:spcAft>
              <a:buClr>
                <a:schemeClr val="lt2"/>
              </a:buClr>
              <a:buSzPct val="25000"/>
              <a:buFont typeface="Arial"/>
              <a:buNone/>
            </a:pP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lvl="0">
              <a:lnSpc>
                <a:spcPct val="100000"/>
              </a:lnSpc>
              <a:spcBef>
                <a:spcPts val="600"/>
              </a:spcBef>
              <a:spcAft>
                <a:spcPts val="0"/>
              </a:spcAft>
              <a:buClr>
                <a:schemeClr val="dk2"/>
              </a:buClr>
              <a:buSzPct val="25000"/>
            </a:pPr>
            <a:r>
              <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XX</a:t>
            </a:r>
            <a:r>
              <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rPr>
              <a:t>	</a:t>
            </a:r>
            <a:r>
              <a:rPr lang="en-GB" sz="1800" dirty="0">
                <a:latin typeface="Verdana" panose="020B0604030504040204" pitchFamily="34" charset="0"/>
                <a:ea typeface="Verdana" panose="020B0604030504040204" pitchFamily="34" charset="0"/>
                <a:cs typeface="Verdana" panose="020B0604030504040204" pitchFamily="34" charset="0"/>
              </a:rPr>
              <a:t> Recording</a:t>
            </a:r>
          </a:p>
          <a:p>
            <a:pPr marL="428625" marR="0" lvl="0" indent="-428625" algn="l" rtl="0">
              <a:lnSpc>
                <a:spcPct val="100000"/>
              </a:lnSpc>
              <a:spcBef>
                <a:spcPts val="600"/>
              </a:spcBef>
              <a:spcAft>
                <a:spcPts val="0"/>
              </a:spcAft>
              <a:buClr>
                <a:schemeClr val="lt2"/>
              </a:buClr>
              <a:buSzPct val="25000"/>
              <a:buFont typeface="Arial"/>
              <a:buNone/>
            </a:pP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lvl="0">
              <a:lnSpc>
                <a:spcPct val="100000"/>
              </a:lnSpc>
              <a:spcBef>
                <a:spcPts val="600"/>
              </a:spcBef>
              <a:spcAft>
                <a:spcPts val="0"/>
              </a:spcAft>
              <a:buClr>
                <a:schemeClr val="dk2"/>
              </a:buClr>
              <a:buSzPct val="25000"/>
            </a:pPr>
            <a:r>
              <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XX</a:t>
            </a:r>
            <a:r>
              <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rPr>
              <a:t>	</a:t>
            </a:r>
            <a:r>
              <a:rPr lang="en-GB" sz="1800" dirty="0">
                <a:latin typeface="Verdana" panose="020B0604030504040204" pitchFamily="34" charset="0"/>
                <a:ea typeface="Verdana" panose="020B0604030504040204" pitchFamily="34" charset="0"/>
                <a:cs typeface="Verdana" panose="020B0604030504040204" pitchFamily="34" charset="0"/>
              </a:rPr>
              <a:t>Communication in an online environment</a:t>
            </a: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marL="428625" marR="0" lvl="0" indent="-428625" algn="l" rtl="0">
              <a:lnSpc>
                <a:spcPct val="100000"/>
              </a:lnSpc>
              <a:spcBef>
                <a:spcPts val="600"/>
              </a:spcBef>
              <a:spcAft>
                <a:spcPts val="0"/>
              </a:spcAft>
              <a:buClr>
                <a:schemeClr val="dk2"/>
              </a:buClr>
              <a:buSzPct val="25000"/>
              <a:buFont typeface="Arial"/>
              <a:buNone/>
            </a:pPr>
            <a:endPar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a:p>
            <a:pPr lvl="0">
              <a:lnSpc>
                <a:spcPct val="100000"/>
              </a:lnSpc>
              <a:spcBef>
                <a:spcPts val="600"/>
              </a:spcBef>
              <a:spcAft>
                <a:spcPts val="0"/>
              </a:spcAft>
              <a:buClr>
                <a:schemeClr val="dk2"/>
              </a:buClr>
              <a:buSzPct val="25000"/>
            </a:pPr>
            <a:r>
              <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XX</a:t>
            </a:r>
            <a:r>
              <a:rPr lang="en-GB" sz="1800" dirty="0">
                <a:latin typeface="Verdana" panose="020B0604030504040204" pitchFamily="34" charset="0"/>
                <a:ea typeface="Verdana" panose="020B0604030504040204" pitchFamily="34" charset="0"/>
                <a:cs typeface="Verdana" panose="020B0604030504040204" pitchFamily="34" charset="0"/>
              </a:rPr>
              <a:t>	Asking Questions</a:t>
            </a:r>
          </a:p>
          <a:p>
            <a:pPr lvl="0">
              <a:lnSpc>
                <a:spcPct val="100000"/>
              </a:lnSpc>
              <a:spcBef>
                <a:spcPts val="600"/>
              </a:spcBef>
              <a:spcAft>
                <a:spcPts val="0"/>
              </a:spcAft>
              <a:buClr>
                <a:schemeClr val="dk2"/>
              </a:buClr>
              <a:buSzPct val="25000"/>
            </a:pP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lvl="0">
              <a:lnSpc>
                <a:spcPct val="100000"/>
              </a:lnSpc>
              <a:spcBef>
                <a:spcPts val="600"/>
              </a:spcBef>
              <a:spcAft>
                <a:spcPts val="0"/>
              </a:spcAft>
              <a:buClr>
                <a:schemeClr val="dk2"/>
              </a:buClr>
              <a:buSzPct val="25000"/>
            </a:pPr>
            <a:r>
              <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XX</a:t>
            </a:r>
            <a:r>
              <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rPr>
              <a:t>	</a:t>
            </a:r>
            <a:r>
              <a:rPr lang="en-GB" sz="1800" dirty="0">
                <a:latin typeface="Verdana" panose="020B0604030504040204" pitchFamily="34" charset="0"/>
                <a:ea typeface="Verdana" panose="020B0604030504040204" pitchFamily="34" charset="0"/>
                <a:cs typeface="Verdana" panose="020B0604030504040204" pitchFamily="34" charset="0"/>
              </a:rPr>
              <a:t>Using Polls</a:t>
            </a:r>
          </a:p>
          <a:p>
            <a:pPr lvl="0">
              <a:lnSpc>
                <a:spcPct val="100000"/>
              </a:lnSpc>
              <a:spcBef>
                <a:spcPts val="600"/>
              </a:spcBef>
              <a:spcAft>
                <a:spcPts val="0"/>
              </a:spcAft>
              <a:buClr>
                <a:schemeClr val="dk2"/>
              </a:buClr>
              <a:buSzPct val="25000"/>
            </a:pP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lvl="0">
              <a:lnSpc>
                <a:spcPct val="100000"/>
              </a:lnSpc>
              <a:spcBef>
                <a:spcPts val="600"/>
              </a:spcBef>
              <a:spcAft>
                <a:spcPts val="0"/>
              </a:spcAft>
              <a:buClr>
                <a:schemeClr val="dk2"/>
              </a:buClr>
              <a:buSzPct val="25000"/>
            </a:pPr>
            <a:r>
              <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XX</a:t>
            </a:r>
            <a:r>
              <a:rPr lang="en-GB" sz="1800" dirty="0">
                <a:latin typeface="Verdana" panose="020B0604030504040204" pitchFamily="34" charset="0"/>
                <a:ea typeface="Verdana" panose="020B0604030504040204" pitchFamily="34" charset="0"/>
                <a:cs typeface="Verdana" panose="020B0604030504040204" pitchFamily="34" charset="0"/>
              </a:rPr>
              <a:t>	Downloading Documents</a:t>
            </a:r>
            <a:endPar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251" name="Shape 25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2</a:t>
            </a:fld>
            <a:endParaRPr lang="en-GB" sz="800" b="1" i="0" u="none" strike="noStrike" cap="none">
              <a:solidFill>
                <a:schemeClr val="lt2"/>
              </a:solidFill>
              <a:latin typeface="Arial"/>
              <a:ea typeface="Arial"/>
              <a:cs typeface="Arial"/>
              <a:sym typeface="Arial"/>
            </a:endParaRPr>
          </a:p>
        </p:txBody>
      </p:sp>
      <p:cxnSp>
        <p:nvCxnSpPr>
          <p:cNvPr id="252" name="Shape 252"/>
          <p:cNvCxnSpPr/>
          <p:nvPr/>
        </p:nvCxnSpPr>
        <p:spPr>
          <a:xfrm>
            <a:off x="4502150" y="1846791"/>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3" name="Shape 253"/>
          <p:cNvCxnSpPr/>
          <p:nvPr/>
        </p:nvCxnSpPr>
        <p:spPr>
          <a:xfrm>
            <a:off x="4495800" y="2475125"/>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4" name="Shape 254"/>
          <p:cNvCxnSpPr/>
          <p:nvPr/>
        </p:nvCxnSpPr>
        <p:spPr>
          <a:xfrm>
            <a:off x="4495800" y="3156622"/>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5" name="Shape 255"/>
          <p:cNvCxnSpPr/>
          <p:nvPr/>
        </p:nvCxnSpPr>
        <p:spPr>
          <a:xfrm>
            <a:off x="4485823" y="3937363"/>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6" name="Shape 256"/>
          <p:cNvCxnSpPr/>
          <p:nvPr/>
        </p:nvCxnSpPr>
        <p:spPr>
          <a:xfrm>
            <a:off x="4485823" y="4656116"/>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7" name="Shape 257"/>
          <p:cNvCxnSpPr/>
          <p:nvPr/>
        </p:nvCxnSpPr>
        <p:spPr>
          <a:xfrm>
            <a:off x="4485823" y="5211846"/>
            <a:ext cx="4114800" cy="0"/>
          </a:xfrm>
          <a:prstGeom prst="straightConnector1">
            <a:avLst/>
          </a:prstGeom>
          <a:noFill/>
          <a:ln w="9525" cap="flat" cmpd="sng">
            <a:solidFill>
              <a:schemeClr val="dk2"/>
            </a:solidFill>
            <a:prstDash val="solid"/>
            <a:round/>
            <a:headEnd type="none" w="med" len="med"/>
            <a:tailEnd type="none" w="med" len="med"/>
          </a:ln>
        </p:spPr>
      </p:cxnSp>
      <p:sp>
        <p:nvSpPr>
          <p:cNvPr id="258" name="Shape 258"/>
          <p:cNvSpPr>
            <a:spLocks noGrp="1"/>
          </p:cNvSpPr>
          <p:nvPr>
            <p:ph type="pic" idx="2"/>
          </p:nvPr>
        </p:nvSpPr>
        <p:spPr>
          <a:xfrm>
            <a:off x="0" y="0"/>
            <a:ext cx="3876673" cy="6858000"/>
          </a:xfrm>
          <a:prstGeom prst="rect">
            <a:avLst/>
          </a:prstGeom>
          <a:solidFill>
            <a:srgbClr val="BBBBBB"/>
          </a:solidFill>
          <a:ln>
            <a:noFill/>
          </a:ln>
        </p:spPr>
        <p:txBody>
          <a:bodyPr lIns="91425" tIns="91425" rIns="91425" bIns="91425" anchor="t" anchorCtr="0">
            <a:noAutofit/>
          </a:bodyPr>
          <a:lstStyle/>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r>
              <a:rPr lang="en-GB" dirty="0"/>
              <a:t>Image placeholder</a:t>
            </a:r>
          </a:p>
          <a:p>
            <a:pPr lvl="0">
              <a:spcBef>
                <a:spcPts val="0"/>
              </a:spcBef>
              <a:buClr>
                <a:schemeClr val="dk1"/>
              </a:buClr>
              <a:buSzPct val="100000"/>
              <a:buFont typeface="Arial"/>
              <a:buNone/>
            </a:pPr>
            <a:endParaRPr dirty="0"/>
          </a:p>
          <a:p>
            <a:pPr lvl="0">
              <a:spcBef>
                <a:spcPts val="0"/>
              </a:spcBef>
              <a:buNone/>
            </a:pPr>
            <a:endParaRPr dirty="0"/>
          </a:p>
        </p:txBody>
      </p:sp>
      <p:sp>
        <p:nvSpPr>
          <p:cNvPr id="260" name="Shape 260"/>
          <p:cNvSpPr txBox="1"/>
          <p:nvPr/>
        </p:nvSpPr>
        <p:spPr>
          <a:xfrm>
            <a:off x="1393204" y="161925"/>
            <a:ext cx="2249014"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r>
              <a:rPr lang="en-GB" sz="700" b="0" i="0" u="none" strike="noStrike" cap="none">
                <a:solidFill>
                  <a:srgbClr val="000000"/>
                </a:solidFill>
                <a:latin typeface="Arial"/>
                <a:ea typeface="Arial"/>
                <a:cs typeface="Arial"/>
                <a:sym typeface="Arial"/>
              </a:rPr>
              <a:t>Image by Photographer’s Name (Credit in black type) or </a:t>
            </a:r>
          </a:p>
          <a:p>
            <a:pPr marL="0" marR="0" lvl="0" indent="0" algn="r" rtl="0">
              <a:lnSpc>
                <a:spcPct val="128571"/>
              </a:lnSpc>
              <a:spcBef>
                <a:spcPts val="0"/>
              </a:spcBef>
              <a:buSzPct val="25000"/>
              <a:buNone/>
            </a:pPr>
            <a:r>
              <a:rPr lang="en-GB" sz="700" b="0" i="0" u="none" strike="noStrike" cap="none">
                <a:solidFill>
                  <a:srgbClr val="FFFFFF"/>
                </a:solidFill>
                <a:latin typeface="Arial"/>
                <a:ea typeface="Arial"/>
                <a:cs typeface="Arial"/>
                <a:sym typeface="Arial"/>
              </a:rPr>
              <a:t>Image by Photographer’s Name (Credit in white type)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7405" r="8784"/>
          <a:stretch/>
        </p:blipFill>
        <p:spPr>
          <a:xfrm>
            <a:off x="-338275" y="0"/>
            <a:ext cx="4214948" cy="6858000"/>
          </a:xfrm>
          <a:prstGeom prst="rect">
            <a:avLst/>
          </a:prstGeom>
        </p:spPr>
      </p:pic>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7E5F9ED4-B285-4193-AE81-62C1861A5E90}"/>
              </a:ext>
            </a:extLst>
          </p:cNvPr>
          <p:cNvSpPr>
            <a:spLocks noGrp="1"/>
          </p:cNvSpPr>
          <p:nvPr>
            <p:ph type="title"/>
          </p:nvPr>
        </p:nvSpPr>
        <p:spPr>
          <a:xfrm>
            <a:off x="542925" y="608101"/>
            <a:ext cx="6784150" cy="1096874"/>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Question 7 from Question Paper</a:t>
            </a:r>
          </a:p>
        </p:txBody>
      </p:sp>
      <p:sp>
        <p:nvSpPr>
          <p:cNvPr id="8" name="Text Placeholder 7">
            <a:extLst>
              <a:ext uri="{FF2B5EF4-FFF2-40B4-BE49-F238E27FC236}">
                <a16:creationId xmlns:a16="http://schemas.microsoft.com/office/drawing/2014/main" xmlns="" id="{89BB373E-3DE2-4671-AABC-067ED3EA1BDE}"/>
              </a:ext>
            </a:extLst>
          </p:cNvPr>
          <p:cNvSpPr>
            <a:spLocks noGrp="1"/>
          </p:cNvSpPr>
          <p:nvPr>
            <p:ph type="body" idx="1"/>
          </p:nvPr>
        </p:nvSpPr>
        <p:spPr>
          <a:xfrm>
            <a:off x="542925" y="2358118"/>
            <a:ext cx="6059487" cy="3171825"/>
          </a:xfrm>
        </p:spPr>
        <p:txBody>
          <a:bodyPr/>
          <a:lstStyle/>
          <a:p>
            <a:r>
              <a:rPr lang="en-GB" sz="1800" dirty="0">
                <a:latin typeface="Verdana" panose="020B0604030504040204" pitchFamily="34" charset="0"/>
                <a:ea typeface="Verdana" panose="020B0604030504040204" pitchFamily="34" charset="0"/>
                <a:cs typeface="Verdana" panose="020B0604030504040204" pitchFamily="34" charset="0"/>
              </a:rPr>
              <a:t>Compare the ways in which the writers of your two chosen texts explore the importance of hope. You must relate your discussion to relevant textual factors.</a:t>
            </a:r>
          </a:p>
        </p:txBody>
      </p:sp>
      <p:sp>
        <p:nvSpPr>
          <p:cNvPr id="6" name="Slide Number Placeholder 5">
            <a:extLst>
              <a:ext uri="{FF2B5EF4-FFF2-40B4-BE49-F238E27FC236}">
                <a16:creationId xmlns:a16="http://schemas.microsoft.com/office/drawing/2014/main" xmlns="" id="{2CD81BC1-0120-4F8A-8516-9FEB86896A2C}"/>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7273067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Marking Activity</a:t>
            </a: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21</a:t>
            </a:fld>
            <a:endParaRPr lang="en-GB" sz="800" b="1">
              <a:solidFill>
                <a:schemeClr val="lt2"/>
              </a:solidFill>
              <a:latin typeface="Arial"/>
              <a:ea typeface="Arial"/>
              <a:cs typeface="Arial"/>
              <a:sym typeface="Arial"/>
            </a:endParaRPr>
          </a:p>
        </p:txBody>
      </p:sp>
      <p:sp>
        <p:nvSpPr>
          <p:cNvPr id="6" name="Shape 363"/>
          <p:cNvSpPr txBox="1">
            <a:spLocks noGrp="1"/>
          </p:cNvSpPr>
          <p:nvPr>
            <p:ph type="body" idx="1"/>
          </p:nvPr>
        </p:nvSpPr>
        <p:spPr>
          <a:xfrm>
            <a:off x="539997" y="1532026"/>
            <a:ext cx="7479538" cy="3124200"/>
          </a:xfrm>
          <a:prstGeom prst="rect">
            <a:avLst/>
          </a:prstGeom>
          <a:noFill/>
          <a:ln>
            <a:noFill/>
          </a:ln>
        </p:spPr>
        <p:txBody>
          <a:bodyPr lIns="0" tIns="0" rIns="0" bIns="0" anchor="t" anchorCtr="0">
            <a:noAutofit/>
          </a:bodyPr>
          <a:lstStyle/>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Student response 7a</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Question: </a:t>
            </a:r>
            <a:r>
              <a:rPr lang="en-GB" sz="1800" dirty="0" smtClean="0">
                <a:latin typeface="Verdana" panose="020B0604030504040204" pitchFamily="34" charset="0"/>
                <a:ea typeface="Verdana" panose="020B0604030504040204" pitchFamily="34" charset="0"/>
                <a:cs typeface="Verdana" panose="020B0604030504040204" pitchFamily="34" charset="0"/>
              </a:rPr>
              <a:t>7</a:t>
            </a:r>
            <a:endParaRPr lang="en-GB" sz="1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903855"/>
      </p:ext>
    </p:extLst>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6" y="418050"/>
            <a:ext cx="7867733" cy="1160749"/>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Response 7a to Question 7. All four AOs.</a:t>
            </a:r>
          </a:p>
        </p:txBody>
      </p:sp>
      <p:sp>
        <p:nvSpPr>
          <p:cNvPr id="323" name="Shape 323"/>
          <p:cNvSpPr txBox="1">
            <a:spLocks noGrp="1"/>
          </p:cNvSpPr>
          <p:nvPr>
            <p:ph type="body" idx="1"/>
          </p:nvPr>
        </p:nvSpPr>
        <p:spPr>
          <a:xfrm>
            <a:off x="539996" y="1578799"/>
            <a:ext cx="8194305" cy="4383109"/>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1"/>
              </a:buClr>
              <a:buSzPct val="25000"/>
              <a:buFont typeface="Arial"/>
              <a:buNone/>
            </a:pPr>
            <a:r>
              <a:rPr lang="en-GB" sz="18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AO1/2</a:t>
            </a:r>
          </a:p>
          <a:p>
            <a:pPr marL="0" marR="0" lvl="0" indent="0" algn="l" rtl="0">
              <a:lnSpc>
                <a:spcPct val="118750"/>
              </a:lnSpc>
              <a:spcBef>
                <a:spcPts val="0"/>
              </a:spcBef>
              <a:spcAft>
                <a:spcPts val="0"/>
              </a:spcAft>
              <a:buClr>
                <a:schemeClr val="dk1"/>
              </a:buClr>
              <a:buSzPct val="25000"/>
              <a:buFont typeface="Arial"/>
              <a:buNone/>
            </a:pPr>
            <a:r>
              <a:rPr lang="en-GB" sz="1800" dirty="0">
                <a:latin typeface="Verdana" panose="020B0604030504040204" pitchFamily="34" charset="0"/>
                <a:ea typeface="Verdana" panose="020B0604030504040204" pitchFamily="34" charset="0"/>
                <a:cs typeface="Verdana" panose="020B0604030504040204" pitchFamily="34" charset="0"/>
              </a:rPr>
              <a:t>The argument, here, takes a little time to get going, although the basic ideas about the function of hope for readers is thoughtful and valid. The candidate examines the effects of narrative voices but only begins to gain confidence when discussing the role of settings and it is this discussion which raises the response into level 4.</a:t>
            </a:r>
          </a:p>
          <a:p>
            <a:pPr marL="0" marR="0" lvl="0" indent="0" algn="l" rtl="0">
              <a:lnSpc>
                <a:spcPct val="118750"/>
              </a:lnSpc>
              <a:spcBef>
                <a:spcPts val="0"/>
              </a:spcBef>
              <a:spcAft>
                <a:spcPts val="0"/>
              </a:spcAft>
              <a:buClr>
                <a:schemeClr val="dk1"/>
              </a:buClr>
              <a:buSzPct val="25000"/>
              <a:buFont typeface="Arial"/>
              <a:buNone/>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0" marR="0" lvl="0" indent="0" algn="l" rtl="0">
              <a:lnSpc>
                <a:spcPct val="118750"/>
              </a:lnSpc>
              <a:spcBef>
                <a:spcPts val="0"/>
              </a:spcBef>
              <a:spcAft>
                <a:spcPts val="0"/>
              </a:spcAft>
              <a:buClr>
                <a:schemeClr val="dk1"/>
              </a:buClr>
              <a:buSzPct val="25000"/>
              <a:buFont typeface="Arial"/>
              <a:buNone/>
            </a:pPr>
            <a:r>
              <a:rPr lang="en-GB" sz="18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AO3/4</a:t>
            </a:r>
          </a:p>
          <a:p>
            <a:pPr marL="0" marR="0" lvl="0" indent="0" algn="l" rtl="0">
              <a:lnSpc>
                <a:spcPct val="118750"/>
              </a:lnSpc>
              <a:spcBef>
                <a:spcPts val="0"/>
              </a:spcBef>
              <a:spcAft>
                <a:spcPts val="0"/>
              </a:spcAft>
              <a:buClr>
                <a:schemeClr val="dk1"/>
              </a:buClr>
              <a:buSzPct val="25000"/>
              <a:buFont typeface="Arial"/>
              <a:buNone/>
            </a:pPr>
            <a:r>
              <a:rPr lang="en-GB" sz="18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This discussion of settings helps to make connections between the texts which go beyond a consideration of the central characters. This discussion also helps to focus points about context, although AO4 is stronger than AO3.</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22</a:t>
            </a:fld>
            <a:endParaRPr lang="en-GB" sz="800" b="1">
              <a:solidFill>
                <a:schemeClr val="lt2"/>
              </a:solidFill>
              <a:latin typeface="Arial"/>
              <a:ea typeface="Arial"/>
              <a:cs typeface="Arial"/>
              <a:sym typeface="Arial"/>
            </a:endParaRPr>
          </a:p>
        </p:txBody>
      </p:sp>
      <p:sp>
        <p:nvSpPr>
          <p:cNvPr id="328" name="Shape 328"/>
          <p:cNvSpPr txBox="1"/>
          <p:nvPr/>
        </p:nvSpPr>
        <p:spPr>
          <a:xfrm>
            <a:off x="6250354" y="1578799"/>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037530950"/>
      </p:ext>
    </p:extLst>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0BF0DA1-B07F-4085-AC9B-E96B063E300E}"/>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The Supernatural</a:t>
            </a:r>
          </a:p>
        </p:txBody>
      </p:sp>
      <p:sp>
        <p:nvSpPr>
          <p:cNvPr id="3" name="Text Placeholder 2">
            <a:extLst>
              <a:ext uri="{FF2B5EF4-FFF2-40B4-BE49-F238E27FC236}">
                <a16:creationId xmlns:a16="http://schemas.microsoft.com/office/drawing/2014/main" xmlns="" id="{F4A1D4FD-6042-405B-ACB9-A47F81A78D45}"/>
              </a:ext>
            </a:extLst>
          </p:cNvPr>
          <p:cNvSpPr>
            <a:spLocks noGrp="1"/>
          </p:cNvSpPr>
          <p:nvPr>
            <p:ph type="body" idx="1"/>
          </p:nvPr>
        </p:nvSpPr>
        <p:spPr>
          <a:xfrm>
            <a:off x="541336" y="1229961"/>
            <a:ext cx="7403255" cy="4980833"/>
          </a:xfrm>
        </p:spPr>
        <p:txBody>
          <a:bodyPr/>
          <a:lstStyle/>
          <a:p>
            <a:r>
              <a:rPr lang="en-GB" sz="1800" dirty="0">
                <a:latin typeface="Verdana" panose="020B0604030504040204" pitchFamily="34" charset="0"/>
                <a:ea typeface="Verdana" panose="020B0604030504040204" pitchFamily="34" charset="0"/>
                <a:cs typeface="Verdana" panose="020B0604030504040204" pitchFamily="34" charset="0"/>
              </a:rPr>
              <a:t>This is also a very popular theme and, although all four texts featured frequently, there were fewer response to ‘Beloved’ than the other choices.</a:t>
            </a:r>
          </a:p>
          <a:p>
            <a:endParaRPr lang="en-GB" sz="1800" dirty="0">
              <a:latin typeface="Verdana" panose="020B0604030504040204" pitchFamily="34" charset="0"/>
              <a:ea typeface="Verdana" panose="020B0604030504040204" pitchFamily="34" charset="0"/>
              <a:cs typeface="Verdana" panose="020B0604030504040204" pitchFamily="34" charset="0"/>
            </a:endParaRPr>
          </a:p>
          <a:p>
            <a:r>
              <a:rPr lang="en-GB" sz="1800" dirty="0">
                <a:latin typeface="Verdana" panose="020B0604030504040204" pitchFamily="34" charset="0"/>
                <a:ea typeface="Verdana" panose="020B0604030504040204" pitchFamily="34" charset="0"/>
                <a:cs typeface="Verdana" panose="020B0604030504040204" pitchFamily="34" charset="0"/>
              </a:rPr>
              <a:t>Contextual factors are readily accessible when considering all of the four texts, but it was interesting to see that a number of centres had opted to link ‘The Picture of Dorian </a:t>
            </a:r>
            <a:r>
              <a:rPr lang="en-GB" sz="1800" dirty="0" err="1">
                <a:latin typeface="Verdana" panose="020B0604030504040204" pitchFamily="34" charset="0"/>
                <a:ea typeface="Verdana" panose="020B0604030504040204" pitchFamily="34" charset="0"/>
                <a:cs typeface="Verdana" panose="020B0604030504040204" pitchFamily="34" charset="0"/>
              </a:rPr>
              <a:t>Gray</a:t>
            </a:r>
            <a:r>
              <a:rPr lang="en-GB" sz="1800" dirty="0">
                <a:latin typeface="Verdana" panose="020B0604030504040204" pitchFamily="34" charset="0"/>
                <a:ea typeface="Verdana" panose="020B0604030504040204" pitchFamily="34" charset="0"/>
                <a:cs typeface="Verdana" panose="020B0604030504040204" pitchFamily="34" charset="0"/>
              </a:rPr>
              <a:t>’ with ‘Dracula’, possibly because both were published in the 1890s and this facilitated a more integrated consideration of context.</a:t>
            </a:r>
          </a:p>
          <a:p>
            <a:endParaRPr lang="en-GB" sz="1800" dirty="0">
              <a:latin typeface="Verdana" panose="020B0604030504040204" pitchFamily="34" charset="0"/>
              <a:ea typeface="Verdana" panose="020B0604030504040204" pitchFamily="34" charset="0"/>
              <a:cs typeface="Verdana" panose="020B0604030504040204" pitchFamily="34" charset="0"/>
            </a:endParaRPr>
          </a:p>
          <a:p>
            <a:r>
              <a:rPr lang="en-GB" sz="1800" dirty="0">
                <a:latin typeface="Verdana" panose="020B0604030504040204" pitchFamily="34" charset="0"/>
                <a:ea typeface="Verdana" panose="020B0604030504040204" pitchFamily="34" charset="0"/>
                <a:cs typeface="Verdana" panose="020B0604030504040204" pitchFamily="34" charset="0"/>
              </a:rPr>
              <a:t>It is worth stressing that, although the theme of the Supernatural links the texts, it is important that candidates examine the central concerns of each text and each writer rather than the theme itself.</a:t>
            </a:r>
          </a:p>
        </p:txBody>
      </p:sp>
      <p:sp>
        <p:nvSpPr>
          <p:cNvPr id="4" name="Slide Number Placeholder 3">
            <a:extLst>
              <a:ext uri="{FF2B5EF4-FFF2-40B4-BE49-F238E27FC236}">
                <a16:creationId xmlns:a16="http://schemas.microsoft.com/office/drawing/2014/main" xmlns="" id="{E3F5385A-6579-4FC1-A7B1-F050E789A665}"/>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756231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819397" y="263220"/>
            <a:ext cx="7101445" cy="1803086"/>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Question 9 from Question paper. The Supernatural.</a:t>
            </a:r>
          </a:p>
        </p:txBody>
      </p:sp>
      <p:sp>
        <p:nvSpPr>
          <p:cNvPr id="432" name="Shape 432"/>
          <p:cNvSpPr txBox="1">
            <a:spLocks noGrp="1"/>
          </p:cNvSpPr>
          <p:nvPr>
            <p:ph type="body" idx="1"/>
          </p:nvPr>
        </p:nvSpPr>
        <p:spPr>
          <a:xfrm>
            <a:off x="1397948" y="2441246"/>
            <a:ext cx="6059487" cy="3171825"/>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rgbClr val="000000"/>
              </a:buClr>
              <a:buSzPct val="25000"/>
              <a:buFont typeface="Arial"/>
              <a:buNone/>
            </a:pPr>
            <a:r>
              <a:rPr lang="en-GB" sz="18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Compare the ways in which the writers of your two chosen texts present characters who experience anxiety. You must relate your discussion to relevant contextual factors.</a:t>
            </a:r>
          </a:p>
        </p:txBody>
      </p:sp>
      <p:sp>
        <p:nvSpPr>
          <p:cNvPr id="433" name="Shape 433"/>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24</a:t>
            </a:fld>
            <a:endParaRPr lang="en-GB" sz="800" b="1">
              <a:solidFill>
                <a:schemeClr val="lt2"/>
              </a:solidFill>
              <a:latin typeface="Arial"/>
              <a:ea typeface="Arial"/>
              <a:cs typeface="Arial"/>
              <a:sym typeface="Arial"/>
            </a:endParaRP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D83DDB-1A41-4C8D-A39D-4DDBA375E882}"/>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Marking Activity</a:t>
            </a:r>
          </a:p>
        </p:txBody>
      </p:sp>
      <p:sp>
        <p:nvSpPr>
          <p:cNvPr id="3" name="Text Placeholder 2">
            <a:extLst>
              <a:ext uri="{FF2B5EF4-FFF2-40B4-BE49-F238E27FC236}">
                <a16:creationId xmlns:a16="http://schemas.microsoft.com/office/drawing/2014/main" xmlns="" id="{68DE2F43-16C1-41F1-9D81-C82621907E7B}"/>
              </a:ext>
            </a:extLst>
          </p:cNvPr>
          <p:cNvSpPr>
            <a:spLocks noGrp="1"/>
          </p:cNvSpPr>
          <p:nvPr>
            <p:ph type="body" idx="1"/>
          </p:nvPr>
        </p:nvSpPr>
        <p:spPr/>
        <p:txBody>
          <a:bodyPr/>
          <a:lstStyle/>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Student response 9a</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Question: </a:t>
            </a:r>
            <a:r>
              <a:rPr lang="en-GB" sz="1800" dirty="0" smtClean="0">
                <a:latin typeface="Verdana" panose="020B0604030504040204" pitchFamily="34" charset="0"/>
                <a:ea typeface="Verdana" panose="020B0604030504040204" pitchFamily="34" charset="0"/>
                <a:cs typeface="Verdana" panose="020B0604030504040204" pitchFamily="34" charset="0"/>
              </a:rPr>
              <a:t>9</a:t>
            </a:r>
            <a:endParaRPr lang="en-GB" sz="1800" dirty="0">
              <a:latin typeface="Verdana" panose="020B0604030504040204" pitchFamily="34" charset="0"/>
              <a:ea typeface="Verdana" panose="020B0604030504040204" pitchFamily="34" charset="0"/>
              <a:cs typeface="Verdana" panose="020B0604030504040204" pitchFamily="34" charset="0"/>
            </a:endParaRPr>
          </a:p>
        </p:txBody>
      </p:sp>
      <p:sp>
        <p:nvSpPr>
          <p:cNvPr id="4" name="Slide Number Placeholder 3">
            <a:extLst>
              <a:ext uri="{FF2B5EF4-FFF2-40B4-BE49-F238E27FC236}">
                <a16:creationId xmlns:a16="http://schemas.microsoft.com/office/drawing/2014/main" xmlns="" id="{C311AC2E-1C91-42E6-804F-BB34A3CDDF0B}"/>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5529962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0A11CA-F265-4046-9C11-84E97A994357}"/>
              </a:ext>
            </a:extLst>
          </p:cNvPr>
          <p:cNvSpPr>
            <a:spLocks noGrp="1"/>
          </p:cNvSpPr>
          <p:nvPr>
            <p:ph type="title"/>
          </p:nvPr>
        </p:nvSpPr>
        <p:spPr>
          <a:xfrm>
            <a:off x="541336" y="417600"/>
            <a:ext cx="7759515" cy="686806"/>
          </a:xfrm>
        </p:spPr>
        <p:txBody>
          <a:bodyPr/>
          <a:lstStyle/>
          <a:p>
            <a:r>
              <a:rPr lang="en-GB" sz="2400" dirty="0">
                <a:latin typeface="Verdana" panose="020B0604030504040204" pitchFamily="34" charset="0"/>
                <a:ea typeface="Verdana" panose="020B0604030504040204" pitchFamily="34" charset="0"/>
                <a:cs typeface="Verdana" panose="020B0604030504040204" pitchFamily="34" charset="0"/>
              </a:rPr>
              <a:t>Response 9a to Question 9. All four AOs.</a:t>
            </a:r>
          </a:p>
        </p:txBody>
      </p:sp>
      <p:sp>
        <p:nvSpPr>
          <p:cNvPr id="3" name="Text Placeholder 2">
            <a:extLst>
              <a:ext uri="{FF2B5EF4-FFF2-40B4-BE49-F238E27FC236}">
                <a16:creationId xmlns:a16="http://schemas.microsoft.com/office/drawing/2014/main" xmlns="" id="{D3C44DA0-B2B9-4590-A9CD-F5B8CD12A033}"/>
              </a:ext>
            </a:extLst>
          </p:cNvPr>
          <p:cNvSpPr>
            <a:spLocks noGrp="1"/>
          </p:cNvSpPr>
          <p:nvPr>
            <p:ph type="body" idx="1"/>
          </p:nvPr>
        </p:nvSpPr>
        <p:spPr>
          <a:xfrm>
            <a:off x="446333" y="973776"/>
            <a:ext cx="8198903" cy="5427023"/>
          </a:xfrm>
        </p:spPr>
        <p:txBody>
          <a:bodyPr/>
          <a:lstStyle/>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AO1/2</a:t>
            </a:r>
          </a:p>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The candidate has considered the anxieties of a number of different characters facing particular situations. This approach is relevant but needs to be developed to consider the wider implications of anxiety. There are signs that the candidate is beginning to open up the discussion in the sections about Roderick, Lucy and science but the opportunities are not fully grasped. </a:t>
            </a:r>
          </a:p>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AO3/4</a:t>
            </a:r>
          </a:p>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There are relevant attempts to link the texts throughout, although these only just get beyond a surface reading. Some contextual factors such as atavism and fin de siècle concerns are mentioned but remain undeveloped</a:t>
            </a:r>
            <a:r>
              <a:rPr lang="en-GB" b="0" dirty="0" smtClean="0">
                <a:latin typeface="Verdana" panose="020B0604030504040204" pitchFamily="34" charset="0"/>
                <a:ea typeface="Verdana" panose="020B0604030504040204" pitchFamily="34" charset="0"/>
                <a:cs typeface="Verdana" panose="020B0604030504040204" pitchFamily="34" charset="0"/>
              </a:rPr>
              <a:t>.</a:t>
            </a:r>
            <a:endParaRPr lang="en-GB" b="0" dirty="0">
              <a:latin typeface="Verdana" panose="020B0604030504040204" pitchFamily="34" charset="0"/>
              <a:ea typeface="Verdana" panose="020B0604030504040204" pitchFamily="34" charset="0"/>
              <a:cs typeface="Verdana" panose="020B0604030504040204" pitchFamily="34" charset="0"/>
            </a:endParaRPr>
          </a:p>
        </p:txBody>
      </p:sp>
      <p:sp>
        <p:nvSpPr>
          <p:cNvPr id="4" name="Slide Number Placeholder 3">
            <a:extLst>
              <a:ext uri="{FF2B5EF4-FFF2-40B4-BE49-F238E27FC236}">
                <a16:creationId xmlns:a16="http://schemas.microsoft.com/office/drawing/2014/main" xmlns="" id="{70B5393D-90D2-4DC1-BA56-DE78DB880660}"/>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2162768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EA7C96C-9A5B-4DD9-B0BB-2D8E1A513C9D}"/>
              </a:ext>
            </a:extLst>
          </p:cNvPr>
          <p:cNvSpPr>
            <a:spLocks noGrp="1"/>
          </p:cNvSpPr>
          <p:nvPr>
            <p:ph type="title"/>
          </p:nvPr>
        </p:nvSpPr>
        <p:spPr>
          <a:xfrm>
            <a:off x="541336" y="417599"/>
            <a:ext cx="7522009" cy="1115925"/>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Question 10 from Question Paper</a:t>
            </a:r>
          </a:p>
        </p:txBody>
      </p:sp>
      <p:sp>
        <p:nvSpPr>
          <p:cNvPr id="3" name="Text Placeholder 2">
            <a:extLst>
              <a:ext uri="{FF2B5EF4-FFF2-40B4-BE49-F238E27FC236}">
                <a16:creationId xmlns:a16="http://schemas.microsoft.com/office/drawing/2014/main" xmlns="" id="{CE5472AC-531A-4870-B4D0-FCEC1502ED27}"/>
              </a:ext>
            </a:extLst>
          </p:cNvPr>
          <p:cNvSpPr>
            <a:spLocks noGrp="1"/>
          </p:cNvSpPr>
          <p:nvPr>
            <p:ph type="body" idx="1"/>
          </p:nvPr>
        </p:nvSpPr>
        <p:spPr/>
        <p:txBody>
          <a:bodyPr/>
          <a:lstStyle/>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Compare the ways in which the writers of your two chosen texts examine violence. You must relate your discussion to relevant contextual factors.</a:t>
            </a:r>
          </a:p>
        </p:txBody>
      </p:sp>
      <p:sp>
        <p:nvSpPr>
          <p:cNvPr id="4" name="Slide Number Placeholder 3">
            <a:extLst>
              <a:ext uri="{FF2B5EF4-FFF2-40B4-BE49-F238E27FC236}">
                <a16:creationId xmlns:a16="http://schemas.microsoft.com/office/drawing/2014/main" xmlns="" id="{19809DE1-423B-47D0-AABA-F7FF497F219F}"/>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954000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1FBD38-9C38-49BB-B847-180661C461FE}"/>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Marking Activity</a:t>
            </a:r>
          </a:p>
        </p:txBody>
      </p:sp>
      <p:sp>
        <p:nvSpPr>
          <p:cNvPr id="3" name="Text Placeholder 2">
            <a:extLst>
              <a:ext uri="{FF2B5EF4-FFF2-40B4-BE49-F238E27FC236}">
                <a16:creationId xmlns:a16="http://schemas.microsoft.com/office/drawing/2014/main" xmlns="" id="{6D9D051D-ED74-4401-9201-E048AED4893D}"/>
              </a:ext>
            </a:extLst>
          </p:cNvPr>
          <p:cNvSpPr>
            <a:spLocks noGrp="1"/>
          </p:cNvSpPr>
          <p:nvPr>
            <p:ph type="body" idx="1"/>
          </p:nvPr>
        </p:nvSpPr>
        <p:spPr/>
        <p:txBody>
          <a:bodyPr/>
          <a:lstStyle/>
          <a:p>
            <a:pPr marL="0" lvl="0" indent="0">
              <a:spcBef>
                <a:spcPts val="0"/>
              </a:spcBef>
              <a:buClr>
                <a:srgbClr val="000000"/>
              </a:buClr>
              <a:buSzTx/>
              <a:buNone/>
            </a:pPr>
            <a:r>
              <a:rPr lang="en-GB" altLang="en-US" sz="1800" b="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Student </a:t>
            </a:r>
            <a:r>
              <a:rPr lang="en-GB" altLang="en-US" sz="1800" b="0" dirty="0">
                <a:solidFill>
                  <a:srgbClr val="000000"/>
                </a:solidFill>
                <a:latin typeface="Verdana" panose="020B0604030504040204" pitchFamily="34" charset="0"/>
                <a:ea typeface="Verdana" panose="020B0604030504040204" pitchFamily="34" charset="0"/>
                <a:cs typeface="Verdana" panose="020B0604030504040204" pitchFamily="34" charset="0"/>
              </a:rPr>
              <a:t>response </a:t>
            </a:r>
            <a:r>
              <a:rPr lang="en-GB" altLang="en-US" sz="1800" b="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10a</a:t>
            </a:r>
            <a:endParaRPr lang="en-GB" altLang="en-US" sz="1800" b="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marL="0" lvl="0" indent="0">
              <a:spcBef>
                <a:spcPts val="0"/>
              </a:spcBef>
              <a:buClr>
                <a:srgbClr val="000000"/>
              </a:buClr>
              <a:buSzTx/>
              <a:buNone/>
            </a:pPr>
            <a:r>
              <a:rPr lang="en-GB" altLang="en-US" sz="1800" b="0" dirty="0">
                <a:solidFill>
                  <a:srgbClr val="000000"/>
                </a:solidFill>
                <a:latin typeface="Verdana" panose="020B0604030504040204" pitchFamily="34" charset="0"/>
                <a:ea typeface="Verdana" panose="020B0604030504040204" pitchFamily="34" charset="0"/>
                <a:cs typeface="Verdana" panose="020B0604030504040204" pitchFamily="34" charset="0"/>
              </a:rPr>
              <a:t>Question: </a:t>
            </a:r>
            <a:r>
              <a:rPr lang="en-GB" altLang="en-US" sz="1800" b="0" dirty="0" smtClean="0">
                <a:solidFill>
                  <a:srgbClr val="000000"/>
                </a:solidFill>
                <a:latin typeface="Verdana" panose="020B0604030504040204" pitchFamily="34" charset="0"/>
                <a:ea typeface="Verdana" panose="020B0604030504040204" pitchFamily="34" charset="0"/>
                <a:cs typeface="Verdana" panose="020B0604030504040204" pitchFamily="34" charset="0"/>
              </a:rPr>
              <a:t>10</a:t>
            </a:r>
            <a:endParaRPr lang="en-GB" altLang="en-US" sz="1800" b="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endParaRPr lang="en-GB" dirty="0"/>
          </a:p>
        </p:txBody>
      </p:sp>
      <p:sp>
        <p:nvSpPr>
          <p:cNvPr id="4" name="Slide Number Placeholder 3">
            <a:extLst>
              <a:ext uri="{FF2B5EF4-FFF2-40B4-BE49-F238E27FC236}">
                <a16:creationId xmlns:a16="http://schemas.microsoft.com/office/drawing/2014/main" xmlns="" id="{83796342-D9DD-434D-9E68-947D1F485548}"/>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0222693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B611E91-B203-4BC6-9F14-5AD811D49D2F}"/>
              </a:ext>
            </a:extLst>
          </p:cNvPr>
          <p:cNvSpPr>
            <a:spLocks noGrp="1"/>
          </p:cNvSpPr>
          <p:nvPr>
            <p:ph type="title"/>
          </p:nvPr>
        </p:nvSpPr>
        <p:spPr>
          <a:xfrm>
            <a:off x="541336" y="218812"/>
            <a:ext cx="7628887" cy="1115925"/>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Response 10a to Question 10</a:t>
            </a:r>
          </a:p>
        </p:txBody>
      </p:sp>
      <p:sp>
        <p:nvSpPr>
          <p:cNvPr id="3" name="Text Placeholder 2">
            <a:extLst>
              <a:ext uri="{FF2B5EF4-FFF2-40B4-BE49-F238E27FC236}">
                <a16:creationId xmlns:a16="http://schemas.microsoft.com/office/drawing/2014/main" xmlns="" id="{D5B61D94-637C-4741-96E2-956D99215A82}"/>
              </a:ext>
            </a:extLst>
          </p:cNvPr>
          <p:cNvSpPr>
            <a:spLocks noGrp="1"/>
          </p:cNvSpPr>
          <p:nvPr>
            <p:ph type="body" idx="1"/>
          </p:nvPr>
        </p:nvSpPr>
        <p:spPr>
          <a:xfrm>
            <a:off x="541336" y="1334736"/>
            <a:ext cx="7746052" cy="4757305"/>
          </a:xfrm>
        </p:spPr>
        <p:txBody>
          <a:bodyPr/>
          <a:lstStyle/>
          <a:p>
            <a:pPr marL="101600" indent="0">
              <a:buNone/>
            </a:pPr>
            <a:r>
              <a:rPr lang="en-GB" sz="1800" b="0" dirty="0">
                <a:latin typeface="Verdana" panose="020B0604030504040204" pitchFamily="34" charset="0"/>
                <a:ea typeface="Verdana" panose="020B0604030504040204" pitchFamily="34" charset="0"/>
                <a:cs typeface="Verdana" panose="020B0604030504040204" pitchFamily="34" charset="0"/>
              </a:rPr>
              <a:t>AOs1/2</a:t>
            </a:r>
          </a:p>
          <a:p>
            <a:pPr marL="101600" indent="0">
              <a:buNone/>
            </a:pPr>
            <a:r>
              <a:rPr lang="en-GB" sz="1800" b="0" dirty="0">
                <a:latin typeface="Verdana" panose="020B0604030504040204" pitchFamily="34" charset="0"/>
                <a:ea typeface="Verdana" panose="020B0604030504040204" pitchFamily="34" charset="0"/>
                <a:cs typeface="Verdana" panose="020B0604030504040204" pitchFamily="34" charset="0"/>
              </a:rPr>
              <a:t>The response fulfils all the criteria for a level 5 mark. It is a sophisticated, evaluative response which combines embedded example with an overall understanding of the texts. The argument is nuanced, considering violence as a dramatic and brutal intrusion but also as a constant weapon of societal control and division. The candidate is comfortable using advanced terminology and vocabulary</a:t>
            </a:r>
          </a:p>
          <a:p>
            <a:pPr marL="101600" indent="0">
              <a:buNone/>
            </a:pPr>
            <a:r>
              <a:rPr lang="en-GB" sz="1800" b="0" dirty="0">
                <a:latin typeface="Verdana" panose="020B0604030504040204" pitchFamily="34" charset="0"/>
                <a:ea typeface="Verdana" panose="020B0604030504040204" pitchFamily="34" charset="0"/>
                <a:cs typeface="Verdana" panose="020B0604030504040204" pitchFamily="34" charset="0"/>
              </a:rPr>
              <a:t>AOs3 / 4</a:t>
            </a:r>
          </a:p>
          <a:p>
            <a:pPr marL="101600" indent="0">
              <a:buNone/>
            </a:pPr>
            <a:r>
              <a:rPr lang="en-GB" sz="1800" b="0" dirty="0">
                <a:latin typeface="Verdana" panose="020B0604030504040204" pitchFamily="34" charset="0"/>
                <a:ea typeface="Verdana" panose="020B0604030504040204" pitchFamily="34" charset="0"/>
                <a:cs typeface="Verdana" panose="020B0604030504040204" pitchFamily="34" charset="0"/>
              </a:rPr>
              <a:t>The mark for these also falls in level 5: comparison of texts is made at the beginning and continues throughout. Consideration of context is understated but especially discriminating in the discussion of ‘Beloved’.</a:t>
            </a:r>
          </a:p>
        </p:txBody>
      </p:sp>
      <p:sp>
        <p:nvSpPr>
          <p:cNvPr id="4" name="Slide Number Placeholder 3">
            <a:extLst>
              <a:ext uri="{FF2B5EF4-FFF2-40B4-BE49-F238E27FC236}">
                <a16:creationId xmlns:a16="http://schemas.microsoft.com/office/drawing/2014/main" xmlns="" id="{EF6F4C74-F196-4009-9F25-9422E41A5F62}"/>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961076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4485823" y="1332225"/>
            <a:ext cx="4334326" cy="393450"/>
          </a:xfrm>
          <a:prstGeom prst="rect">
            <a:avLst/>
          </a:prstGeom>
          <a:noFill/>
          <a:ln>
            <a:noFill/>
          </a:ln>
        </p:spPr>
        <p:txBody>
          <a:bodyPr lIns="0" tIns="0" rIns="0" bIns="0" anchor="b" anchorCtr="0">
            <a:noAutofit/>
          </a:bodyPr>
          <a:lstStyle/>
          <a:p>
            <a:pPr lvl="0">
              <a:buSzPct val="25000"/>
            </a:pPr>
            <a:r>
              <a:rPr lang="en-GB" sz="2000" dirty="0">
                <a:latin typeface="Verdana" panose="020B0604030504040204" pitchFamily="34" charset="0"/>
                <a:ea typeface="Verdana" panose="020B0604030504040204" pitchFamily="34" charset="0"/>
                <a:cs typeface="Verdana" panose="020B0604030504040204" pitchFamily="34" charset="0"/>
              </a:rPr>
              <a:t>Aims and Objectives</a:t>
            </a:r>
          </a:p>
        </p:txBody>
      </p:sp>
      <p:sp>
        <p:nvSpPr>
          <p:cNvPr id="250" name="Shape 250"/>
          <p:cNvSpPr txBox="1">
            <a:spLocks noGrp="1"/>
          </p:cNvSpPr>
          <p:nvPr>
            <p:ph type="body" idx="1"/>
          </p:nvPr>
        </p:nvSpPr>
        <p:spPr>
          <a:xfrm>
            <a:off x="4508500" y="2000250"/>
            <a:ext cx="4102100" cy="4186794"/>
          </a:xfrm>
          <a:prstGeom prst="rect">
            <a:avLst/>
          </a:prstGeom>
          <a:noFill/>
          <a:ln>
            <a:noFill/>
          </a:ln>
        </p:spPr>
        <p:txBody>
          <a:bodyPr lIns="0" tIns="0" rIns="0" bIns="0" anchor="t" anchorCtr="0">
            <a:noAutofit/>
          </a:bodyPr>
          <a:lstStyle/>
          <a:p>
            <a:pPr lvl="0">
              <a:lnSpc>
                <a:spcPct val="100000"/>
              </a:lnSpc>
              <a:spcAft>
                <a:spcPts val="0"/>
              </a:spcAft>
              <a:buClr>
                <a:schemeClr val="dk2"/>
              </a:buClr>
              <a:buSzPct val="25000"/>
            </a:pPr>
            <a:r>
              <a:rPr lang="en-GB" sz="1600" b="1" i="0" u="none" strike="noStrike" cap="none" dirty="0" smtClean="0">
                <a:solidFill>
                  <a:schemeClr val="dk2"/>
                </a:solidFill>
                <a:latin typeface="Verdana" pitchFamily="34" charset="0"/>
                <a:ea typeface="Verdana" pitchFamily="34" charset="0"/>
                <a:cs typeface="Verdana" pitchFamily="34" charset="0"/>
                <a:sym typeface="Times New Roman"/>
              </a:rPr>
              <a:t>1</a:t>
            </a:r>
            <a:r>
              <a:rPr lang="en-GB" sz="1600" b="1" i="0" u="none" strike="noStrike" cap="none" dirty="0" smtClean="0">
                <a:solidFill>
                  <a:schemeClr val="dk2"/>
                </a:solidFill>
                <a:latin typeface="Times New Roman"/>
                <a:ea typeface="Times New Roman"/>
                <a:cs typeface="Times New Roman"/>
                <a:sym typeface="Times New Roman"/>
              </a:rPr>
              <a:t>      </a:t>
            </a:r>
            <a:r>
              <a:rPr lang="en-GB" dirty="0" smtClean="0"/>
              <a:t> </a:t>
            </a:r>
            <a:r>
              <a:rPr lang="en-GB" sz="1800" dirty="0">
                <a:latin typeface="Verdana" panose="020B0604030504040204" pitchFamily="34" charset="0"/>
                <a:ea typeface="Verdana" panose="020B0604030504040204" pitchFamily="34" charset="0"/>
                <a:cs typeface="Verdana" panose="020B0604030504040204" pitchFamily="34" charset="0"/>
              </a:rPr>
              <a:t>receive feedback on national performance of candidates on Component 2: Prose Themes 3, 4 and 5 of the summer 2017 examination series</a:t>
            </a:r>
          </a:p>
          <a:p>
            <a:pPr lvl="0">
              <a:lnSpc>
                <a:spcPct val="100000"/>
              </a:lnSpc>
              <a:spcAft>
                <a:spcPts val="0"/>
              </a:spcAft>
              <a:buClr>
                <a:schemeClr val="dk2"/>
              </a:buClr>
              <a:buSzPct val="25000"/>
            </a:pP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lvl="0">
              <a:lnSpc>
                <a:spcPct val="100000"/>
              </a:lnSpc>
              <a:spcAft>
                <a:spcPts val="0"/>
              </a:spcAft>
              <a:buClr>
                <a:schemeClr val="dk2"/>
              </a:buClr>
              <a:buSzPct val="25000"/>
            </a:pPr>
            <a:r>
              <a:rPr lang="en-GB" sz="1800" b="1" i="0" u="none" strike="noStrike" cap="none" dirty="0" smtClean="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2</a:t>
            </a:r>
            <a:r>
              <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rPr>
              <a:t>	</a:t>
            </a:r>
            <a:r>
              <a:rPr lang="en-GB" sz="1800" dirty="0">
                <a:latin typeface="Verdana" panose="020B0604030504040204" pitchFamily="34" charset="0"/>
                <a:ea typeface="Verdana" panose="020B0604030504040204" pitchFamily="34" charset="0"/>
                <a:cs typeface="Verdana" panose="020B0604030504040204" pitchFamily="34" charset="0"/>
              </a:rPr>
              <a:t> consider the variation of candidates’ performance on different questions and possible reasons why</a:t>
            </a:r>
          </a:p>
          <a:p>
            <a:pPr lvl="0">
              <a:lnSpc>
                <a:spcPct val="100000"/>
              </a:lnSpc>
              <a:spcAft>
                <a:spcPts val="0"/>
              </a:spcAft>
              <a:buClr>
                <a:schemeClr val="dk2"/>
              </a:buClr>
              <a:buSzPct val="25000"/>
            </a:pPr>
            <a:endPar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a:p>
            <a:pPr lvl="0">
              <a:lnSpc>
                <a:spcPct val="100000"/>
              </a:lnSpc>
              <a:spcAft>
                <a:spcPts val="0"/>
              </a:spcAft>
              <a:buClr>
                <a:schemeClr val="dk2"/>
              </a:buClr>
              <a:buSzPct val="25000"/>
            </a:pPr>
            <a:r>
              <a:rPr lang="en-GB" sz="1800" b="1" i="0" u="none" strike="noStrike" cap="none" dirty="0" smtClean="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3</a:t>
            </a:r>
            <a:r>
              <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rPr>
              <a:t>	</a:t>
            </a:r>
            <a:r>
              <a:rPr lang="en-GB" sz="1800" dirty="0">
                <a:latin typeface="Verdana" panose="020B0604030504040204" pitchFamily="34" charset="0"/>
                <a:ea typeface="Verdana" panose="020B0604030504040204" pitchFamily="34" charset="0"/>
                <a:cs typeface="Verdana" panose="020B0604030504040204" pitchFamily="34" charset="0"/>
              </a:rPr>
              <a:t>discuss the Examiner’s Report</a:t>
            </a:r>
          </a:p>
          <a:p>
            <a:pPr marL="428625" marR="0" lvl="0" indent="-428625" algn="l" rtl="0">
              <a:lnSpc>
                <a:spcPct val="100000"/>
              </a:lnSpc>
              <a:spcBef>
                <a:spcPts val="600"/>
              </a:spcBef>
              <a:spcAft>
                <a:spcPts val="0"/>
              </a:spcAft>
              <a:buClr>
                <a:schemeClr val="dk2"/>
              </a:buClr>
              <a:buSzPct val="25000"/>
              <a:buFont typeface="Arial"/>
              <a:buNone/>
            </a:pPr>
            <a:endPar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a:p>
            <a:pPr lvl="0">
              <a:lnSpc>
                <a:spcPct val="100000"/>
              </a:lnSpc>
              <a:spcAft>
                <a:spcPts val="0"/>
              </a:spcAft>
              <a:buClr>
                <a:schemeClr val="dk2"/>
              </a:buClr>
              <a:buSzPct val="25000"/>
            </a:pPr>
            <a:r>
              <a:rPr lang="en-GB" sz="1800" b="1" i="0" u="none" strike="noStrike" cap="none" dirty="0" smtClean="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4</a:t>
            </a:r>
            <a:r>
              <a:rPr lang="en-GB" sz="1800" dirty="0">
                <a:latin typeface="Verdana" panose="020B0604030504040204" pitchFamily="34" charset="0"/>
                <a:ea typeface="Verdana" panose="020B0604030504040204" pitchFamily="34" charset="0"/>
                <a:cs typeface="Verdana" panose="020B0604030504040204" pitchFamily="34" charset="0"/>
              </a:rPr>
              <a:t>	address common issues and FAQs.</a:t>
            </a:r>
          </a:p>
          <a:p>
            <a:pPr lvl="0">
              <a:lnSpc>
                <a:spcPct val="100000"/>
              </a:lnSpc>
              <a:spcBef>
                <a:spcPts val="600"/>
              </a:spcBef>
              <a:spcAft>
                <a:spcPts val="0"/>
              </a:spcAft>
              <a:buClr>
                <a:schemeClr val="dk2"/>
              </a:buClr>
              <a:buSzPct val="25000"/>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endParaRPr sz="1600" b="0" i="0" u="none" strike="noStrike" cap="none" dirty="0">
              <a:solidFill>
                <a:schemeClr val="lt2"/>
              </a:solidFill>
              <a:latin typeface="Arial"/>
              <a:ea typeface="Arial"/>
              <a:cs typeface="Arial"/>
              <a:sym typeface="Arial"/>
            </a:endParaRPr>
          </a:p>
        </p:txBody>
      </p:sp>
      <p:sp>
        <p:nvSpPr>
          <p:cNvPr id="251" name="Shape 25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3</a:t>
            </a:fld>
            <a:endParaRPr lang="en-GB" sz="800" b="1" i="0" u="none" strike="noStrike" cap="none">
              <a:solidFill>
                <a:schemeClr val="lt2"/>
              </a:solidFill>
              <a:latin typeface="Arial"/>
              <a:ea typeface="Arial"/>
              <a:cs typeface="Arial"/>
              <a:sym typeface="Arial"/>
            </a:endParaRPr>
          </a:p>
        </p:txBody>
      </p:sp>
      <p:cxnSp>
        <p:nvCxnSpPr>
          <p:cNvPr id="252" name="Shape 252"/>
          <p:cNvCxnSpPr/>
          <p:nvPr/>
        </p:nvCxnSpPr>
        <p:spPr>
          <a:xfrm>
            <a:off x="4502150" y="1846791"/>
            <a:ext cx="4114800" cy="0"/>
          </a:xfrm>
          <a:prstGeom prst="straightConnector1">
            <a:avLst/>
          </a:prstGeom>
          <a:noFill/>
          <a:ln w="9525" cap="flat" cmpd="sng">
            <a:solidFill>
              <a:schemeClr val="dk2"/>
            </a:solidFill>
            <a:prstDash val="solid"/>
            <a:round/>
            <a:headEnd type="none" w="med" len="med"/>
            <a:tailEnd type="none" w="med" len="med"/>
          </a:ln>
        </p:spPr>
      </p:cxnSp>
      <p:sp>
        <p:nvSpPr>
          <p:cNvPr id="260" name="Shape 260"/>
          <p:cNvSpPr txBox="1"/>
          <p:nvPr/>
        </p:nvSpPr>
        <p:spPr>
          <a:xfrm>
            <a:off x="1393204" y="161925"/>
            <a:ext cx="2249014"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r>
              <a:rPr lang="en-GB" sz="700" b="0" i="0" u="none" strike="noStrike" cap="none">
                <a:solidFill>
                  <a:srgbClr val="000000"/>
                </a:solidFill>
                <a:latin typeface="Arial"/>
                <a:ea typeface="Arial"/>
                <a:cs typeface="Arial"/>
                <a:sym typeface="Arial"/>
              </a:rPr>
              <a:t>Image by Photographer’s Name (Credit in black type) or </a:t>
            </a:r>
          </a:p>
          <a:p>
            <a:pPr marL="0" marR="0" lvl="0" indent="0" algn="r" rtl="0">
              <a:lnSpc>
                <a:spcPct val="128571"/>
              </a:lnSpc>
              <a:spcBef>
                <a:spcPts val="0"/>
              </a:spcBef>
              <a:buSzPct val="25000"/>
              <a:buNone/>
            </a:pPr>
            <a:r>
              <a:rPr lang="en-GB" sz="700" b="0" i="0" u="none" strike="noStrike" cap="none">
                <a:solidFill>
                  <a:srgbClr val="FFFFFF"/>
                </a:solidFill>
                <a:latin typeface="Arial"/>
                <a:ea typeface="Arial"/>
                <a:cs typeface="Arial"/>
                <a:sym typeface="Arial"/>
              </a:rPr>
              <a:t>Image by Photographer’s Name (Credit in white type)</a:t>
            </a:r>
          </a:p>
        </p:txBody>
      </p:sp>
      <p:pic>
        <p:nvPicPr>
          <p:cNvPr id="5" name="Picture Placeholder 4"/>
          <p:cNvPicPr>
            <a:picLocks noGrp="1" noChangeAspect="1"/>
          </p:cNvPicPr>
          <p:nvPr>
            <p:ph type="pic" idx="2"/>
          </p:nvPr>
        </p:nvPicPr>
        <p:blipFill>
          <a:blip r:embed="rId3">
            <a:extLst>
              <a:ext uri="{28A0092B-C50C-407E-A947-70E740481C1C}">
                <a14:useLocalDpi xmlns:a14="http://schemas.microsoft.com/office/drawing/2010/main" val="0"/>
              </a:ext>
            </a:extLst>
          </a:blip>
          <a:srcRect l="21736" r="21736"/>
          <a:stretch>
            <a:fillRect/>
          </a:stretch>
        </p:blipFill>
        <p:spPr/>
      </p:pic>
    </p:spTree>
    <p:extLst>
      <p:ext uri="{BB962C8B-B14F-4D97-AF65-F5344CB8AC3E}">
        <p14:creationId xmlns:p14="http://schemas.microsoft.com/office/powerpoint/2010/main" val="2882597971"/>
      </p:ext>
    </p:extLst>
  </p:cSld>
  <p:clrMapOvr>
    <a:masterClrMapping/>
  </p:clrMapOvr>
  <p:transition spd="slow">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2007830"/>
            <a:ext cx="4283999" cy="1043999"/>
          </a:xfrm>
          <a:prstGeom prst="rect">
            <a:avLst/>
          </a:prstGeom>
          <a:noFill/>
          <a:ln>
            <a:noFill/>
          </a:ln>
        </p:spPr>
        <p:txBody>
          <a:bodyPr lIns="0" tIns="0" rIns="0" bIns="0" anchor="ctr" anchorCtr="0">
            <a:noAutofit/>
          </a:bodyPr>
          <a:lstStyle/>
          <a:p>
            <a:pPr lvl="0">
              <a:buSzPct val="25000"/>
            </a:pPr>
            <a:r>
              <a:rPr lang="en-GB" sz="2400" dirty="0">
                <a:latin typeface="Verdana" panose="020B0604030504040204" pitchFamily="34" charset="0"/>
                <a:ea typeface="Verdana" panose="020B0604030504040204" pitchFamily="34" charset="0"/>
                <a:cs typeface="Verdana" panose="020B0604030504040204" pitchFamily="34" charset="0"/>
              </a:rPr>
              <a:t>Considering Delivery Strategies and sharing best practice</a:t>
            </a:r>
            <a:endParaRPr lang="en-GB" sz="2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3" name="Text Placeholder 1"/>
          <p:cNvSpPr txBox="1">
            <a:spLocks/>
          </p:cNvSpPr>
          <p:nvPr/>
        </p:nvSpPr>
        <p:spPr>
          <a:xfrm>
            <a:off x="3084513" y="3554323"/>
            <a:ext cx="6059487" cy="31718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342900" indent="-342900">
              <a:buFont typeface="+mj-lt"/>
              <a:buAutoNum type="arabicPeriod"/>
            </a:pPr>
            <a:r>
              <a:rPr lang="en-US" altLang="en-US" sz="2400" dirty="0">
                <a:latin typeface="Verdana" panose="020B0604030504040204" pitchFamily="34" charset="0"/>
                <a:ea typeface="Verdana" panose="020B0604030504040204" pitchFamily="34" charset="0"/>
                <a:cs typeface="Verdana" panose="020B0604030504040204" pitchFamily="34" charset="0"/>
              </a:rPr>
              <a:t>Teaching Strategies.</a:t>
            </a:r>
          </a:p>
          <a:p>
            <a:pPr marL="342900" indent="-342900">
              <a:buFont typeface="+mj-lt"/>
              <a:buAutoNum type="arabicPeriod"/>
            </a:pPr>
            <a:r>
              <a:rPr lang="en-US" sz="2400" dirty="0">
                <a:latin typeface="Verdana" panose="020B0604030504040204" pitchFamily="34" charset="0"/>
                <a:ea typeface="Verdana" panose="020B0604030504040204" pitchFamily="34" charset="0"/>
                <a:cs typeface="Verdana" panose="020B0604030504040204" pitchFamily="34" charset="0"/>
              </a:rPr>
              <a:t>Resources.</a:t>
            </a:r>
          </a:p>
          <a:p>
            <a:pPr marL="342900" indent="-342900">
              <a:buFont typeface="+mj-lt"/>
              <a:buAutoNum type="arabicPeriod"/>
            </a:pPr>
            <a:r>
              <a:rPr lang="en-US" sz="2400" dirty="0">
                <a:latin typeface="Verdana" panose="020B0604030504040204" pitchFamily="34" charset="0"/>
                <a:ea typeface="Verdana" panose="020B0604030504040204" pitchFamily="34" charset="0"/>
                <a:cs typeface="Verdana" panose="020B0604030504040204" pitchFamily="34" charset="0"/>
              </a:rPr>
              <a:t>Technology.</a:t>
            </a:r>
          </a:p>
          <a:p>
            <a:endParaRPr lang="en-GB" dirty="0"/>
          </a:p>
        </p:txBody>
      </p:sp>
    </p:spTree>
    <p:extLst>
      <p:ext uri="{BB962C8B-B14F-4D97-AF65-F5344CB8AC3E}">
        <p14:creationId xmlns:p14="http://schemas.microsoft.com/office/powerpoint/2010/main" val="1553135014"/>
      </p:ext>
    </p:extLst>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smtClean="0">
                <a:solidFill>
                  <a:schemeClr val="dk2"/>
                </a:solidFill>
                <a:latin typeface="Times New Roman"/>
                <a:ea typeface="Times New Roman"/>
                <a:cs typeface="Times New Roman"/>
                <a:sym typeface="Times New Roman"/>
              </a:rPr>
              <a:t>Support</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23" name="Shape 323"/>
          <p:cNvSpPr txBox="1">
            <a:spLocks noGrp="1"/>
          </p:cNvSpPr>
          <p:nvPr>
            <p:ph type="body" idx="1"/>
          </p:nvPr>
        </p:nvSpPr>
        <p:spPr>
          <a:xfrm>
            <a:off x="608142" y="1590675"/>
            <a:ext cx="7206508" cy="1853123"/>
          </a:xfrm>
          <a:prstGeom prst="rect">
            <a:avLst/>
          </a:prstGeom>
          <a:noFill/>
          <a:ln>
            <a:noFill/>
          </a:ln>
        </p:spPr>
        <p:txBody>
          <a:bodyPr lIns="0" tIns="0" rIns="0" bIns="0" anchor="t" anchorCtr="0">
            <a:noAutofit/>
          </a:bodyPr>
          <a:lstStyle/>
          <a:p>
            <a:pPr>
              <a:buSzPct val="25000"/>
            </a:pPr>
            <a:r>
              <a:rPr lang="en-GB" sz="2400" dirty="0" smtClean="0">
                <a:solidFill>
                  <a:schemeClr val="tx1"/>
                </a:solidFill>
              </a:rPr>
              <a:t>Subject Adviser for English:</a:t>
            </a:r>
          </a:p>
          <a:p>
            <a:pPr>
              <a:buSzPct val="25000"/>
            </a:pPr>
            <a:endParaRPr lang="en-GB" sz="2400" dirty="0" smtClean="0">
              <a:solidFill>
                <a:schemeClr val="tx1"/>
              </a:solidFill>
            </a:endParaRPr>
          </a:p>
          <a:p>
            <a:pPr>
              <a:buSzPct val="25000"/>
            </a:pPr>
            <a:r>
              <a:rPr lang="en-GB" sz="2400" b="1" dirty="0" smtClean="0">
                <a:solidFill>
                  <a:schemeClr val="tx1"/>
                </a:solidFill>
              </a:rPr>
              <a:t>Clare </a:t>
            </a:r>
            <a:r>
              <a:rPr lang="en-GB" sz="2400" b="1" dirty="0" err="1" smtClean="0">
                <a:solidFill>
                  <a:schemeClr val="tx1"/>
                </a:solidFill>
              </a:rPr>
              <a:t>Haviland</a:t>
            </a:r>
            <a:endParaRPr lang="en-GB" sz="2400" b="1" dirty="0" smtClean="0">
              <a:solidFill>
                <a:schemeClr val="tx1"/>
              </a:solidFill>
            </a:endParaRPr>
          </a:p>
          <a:p>
            <a:pPr>
              <a:buSzPct val="25000"/>
            </a:pPr>
            <a:r>
              <a:rPr lang="en-GB" sz="2400" b="1" dirty="0" smtClean="0">
                <a:solidFill>
                  <a:schemeClr val="tx1"/>
                </a:solidFill>
              </a:rPr>
              <a:t>020 7010 2183</a:t>
            </a:r>
          </a:p>
          <a:p>
            <a:pPr>
              <a:buSzPct val="25000"/>
            </a:pPr>
            <a:r>
              <a:rPr lang="en-GB" sz="2400" dirty="0" smtClean="0">
                <a:solidFill>
                  <a:schemeClr val="tx1"/>
                </a:solidFill>
                <a:hlinkClick r:id="rId3"/>
              </a:rPr>
              <a:t>TeachingEnglish@pearson.com</a:t>
            </a:r>
            <a:endParaRPr lang="en-GB" sz="2400" dirty="0" smtClean="0">
              <a:solidFill>
                <a:schemeClr val="tx1"/>
              </a:solidFill>
            </a:endParaRPr>
          </a:p>
          <a:p>
            <a:pPr>
              <a:buSzPct val="25000"/>
            </a:pPr>
            <a:endParaRPr lang="en-GB" sz="1800" dirty="0">
              <a:solidFill>
                <a:schemeClr val="tx1"/>
              </a:solidFill>
            </a:endParaRPr>
          </a:p>
          <a:p>
            <a:pPr>
              <a:buSzPct val="25000"/>
            </a:pPr>
            <a:endParaRPr lang="en-GB" sz="1800" dirty="0" smtClean="0">
              <a:solidFill>
                <a:schemeClr val="tx1"/>
              </a:solidFill>
            </a:endParaRPr>
          </a:p>
          <a:p>
            <a:pPr>
              <a:buSzPct val="25000"/>
            </a:pPr>
            <a:endParaRPr lang="en-GB" sz="1800" dirty="0">
              <a:solidFill>
                <a:schemeClr val="tx1"/>
              </a:solidFill>
            </a:endParaRPr>
          </a:p>
          <a:p>
            <a:pPr>
              <a:buSzPct val="25000"/>
            </a:pPr>
            <a:endParaRPr lang="en-GB" sz="1800" dirty="0" smtClean="0">
              <a:solidFill>
                <a:schemeClr val="tx1"/>
              </a:solidFill>
            </a:endParaRPr>
          </a:p>
          <a:p>
            <a:pPr>
              <a:buSzPct val="25000"/>
            </a:pPr>
            <a:endParaRPr lang="en-GB" sz="1800" dirty="0">
              <a:solidFill>
                <a:schemeClr val="tx1"/>
              </a:solidFill>
            </a:endParaRPr>
          </a:p>
          <a:p>
            <a:pPr>
              <a:buSzPct val="25000"/>
            </a:pPr>
            <a:endParaRPr lang="en-GB" sz="1800" dirty="0">
              <a:solidFill>
                <a:schemeClr val="tx1"/>
              </a:solidFill>
            </a:endParaRPr>
          </a:p>
          <a:p>
            <a:pPr lvl="0">
              <a:buSzPct val="25000"/>
            </a:pPr>
            <a:r>
              <a:rPr lang="en-GB" sz="1800" dirty="0">
                <a:solidFill>
                  <a:schemeClr val="tx1"/>
                </a:solidFill>
                <a:hlinkClick r:id="rId4"/>
              </a:rPr>
              <a:t>Click here to go to "Contact Us" Webpage</a:t>
            </a:r>
            <a:endParaRPr lang="en-GB" sz="1800" dirty="0">
              <a:solidFill>
                <a:schemeClr val="tx1"/>
              </a:solidFill>
            </a:endParaRPr>
          </a:p>
          <a:p>
            <a:pPr lvl="0">
              <a:buSzPct val="25000"/>
            </a:pPr>
            <a:endParaRPr lang="en-GB" dirty="0" smtClean="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31</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3967088258"/>
      </p:ext>
    </p:extLst>
  </p:cSld>
  <p:clrMapOvr>
    <a:masterClrMapping/>
  </p:clrMapOvr>
  <p:transition spd="slow">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09452" y="1623319"/>
            <a:ext cx="4283999" cy="354498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dirty="0"/>
              <a:t>Any questions?</a:t>
            </a:r>
            <a:br>
              <a:rPr lang="en-GB" dirty="0"/>
            </a:br>
            <a:r>
              <a:rPr lang="en-GB" dirty="0"/>
              <a:t/>
            </a:r>
            <a:br>
              <a:rPr lang="en-GB" dirty="0"/>
            </a:br>
            <a:r>
              <a:rPr lang="en-GB" dirty="0"/>
              <a:t>Thank you for attending this event.</a:t>
            </a:r>
            <a:br>
              <a:rPr lang="en-GB" dirty="0"/>
            </a:br>
            <a:r>
              <a:rPr lang="en-GB" dirty="0"/>
              <a:t/>
            </a:r>
            <a:br>
              <a:rPr lang="en-GB" dirty="0"/>
            </a:br>
            <a:r>
              <a:rPr lang="en-GB" sz="1800" i="1" dirty="0"/>
              <a:t>How did we do?</a:t>
            </a:r>
            <a:br>
              <a:rPr lang="en-GB" sz="1800" i="1" dirty="0"/>
            </a:br>
            <a:r>
              <a:rPr lang="en-GB" sz="1800" i="1" dirty="0"/>
              <a:t>Please fill in the </a:t>
            </a:r>
            <a:r>
              <a:rPr lang="en-GB" sz="1800" i="1" dirty="0">
                <a:solidFill>
                  <a:schemeClr val="tx1"/>
                </a:solidFill>
              </a:rPr>
              <a:t>evaluation form </a:t>
            </a:r>
            <a:r>
              <a:rPr lang="en-GB" sz="1800" i="1" dirty="0"/>
              <a:t>that you’ll receive via e-mail in a few minutes.</a:t>
            </a:r>
            <a:r>
              <a:rPr lang="en-GB" sz="1800" dirty="0"/>
              <a:t/>
            </a:r>
            <a:br>
              <a:rPr lang="en-GB" sz="1800" dirty="0"/>
            </a:br>
            <a:endParaRPr lang="en-GB" sz="1800" b="1" i="0" u="none" strike="noStrike" cap="none" dirty="0">
              <a:solidFill>
                <a:schemeClr val="dk2"/>
              </a:solidFill>
              <a:sym typeface="Times New Roman"/>
            </a:endParaRPr>
          </a:p>
        </p:txBody>
      </p:sp>
    </p:spTree>
    <p:extLst>
      <p:ext uri="{BB962C8B-B14F-4D97-AF65-F5344CB8AC3E}">
        <p14:creationId xmlns:p14="http://schemas.microsoft.com/office/powerpoint/2010/main" val="1519926393"/>
      </p:ext>
    </p:extLst>
  </p:cSld>
  <p:clrMapOvr>
    <a:masterClrMapping/>
  </p:clrMapOvr>
  <p:transitio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a:spLocks noGrp="1"/>
          </p:cNvSpPr>
          <p:nvPr>
            <p:ph type="ctrTitle"/>
          </p:nvPr>
        </p:nvSpPr>
        <p:spPr>
          <a:xfrm>
            <a:off x="2333624" y="2728866"/>
            <a:ext cx="4656674" cy="985884"/>
          </a:xfrm>
          <a:prstGeom prst="rect">
            <a:avLst/>
          </a:prstGeom>
          <a:noFill/>
          <a:ln>
            <a:noFill/>
          </a:ln>
        </p:spPr>
        <p:txBody>
          <a:bodyPr lIns="0" tIns="0" rIns="0" bIns="0" anchor="b" anchorCtr="0">
            <a:noAutofit/>
          </a:bodyPr>
          <a:lstStyle/>
          <a:p>
            <a:pPr marL="0" marR="0" lvl="0" indent="0" algn="ctr" rtl="0">
              <a:lnSpc>
                <a:spcPct val="117647"/>
              </a:lnSpc>
              <a:spcBef>
                <a:spcPts val="0"/>
              </a:spcBef>
              <a:buClr>
                <a:schemeClr val="dk2"/>
              </a:buClr>
              <a:buSzPct val="25000"/>
              <a:buFont typeface="Times New Roman"/>
              <a:buNone/>
            </a:pPr>
            <a:r>
              <a:rPr lang="en-GB" sz="3400" b="1" i="0" u="none" strike="noStrike" cap="none">
                <a:solidFill>
                  <a:schemeClr val="dk2"/>
                </a:solidFill>
                <a:latin typeface="Times New Roman"/>
                <a:ea typeface="Times New Roman"/>
                <a:cs typeface="Times New Roman"/>
                <a:sym typeface="Times New Roman"/>
              </a:rPr>
              <a:t>There’s so much </a:t>
            </a:r>
            <a:br>
              <a:rPr lang="en-GB" sz="3400" b="1" i="0" u="none" strike="noStrike" cap="none">
                <a:solidFill>
                  <a:schemeClr val="dk2"/>
                </a:solidFill>
                <a:latin typeface="Times New Roman"/>
                <a:ea typeface="Times New Roman"/>
                <a:cs typeface="Times New Roman"/>
                <a:sym typeface="Times New Roman"/>
              </a:rPr>
            </a:br>
            <a:r>
              <a:rPr lang="en-GB" sz="3400" b="1" i="0" u="none" strike="noStrike" cap="none">
                <a:solidFill>
                  <a:schemeClr val="dk2"/>
                </a:solidFill>
                <a:latin typeface="Times New Roman"/>
                <a:ea typeface="Times New Roman"/>
                <a:cs typeface="Times New Roman"/>
                <a:sym typeface="Times New Roman"/>
              </a:rPr>
              <a:t>more to learn</a:t>
            </a:r>
          </a:p>
        </p:txBody>
      </p:sp>
      <p:sp>
        <p:nvSpPr>
          <p:cNvPr id="743" name="Shape 743"/>
          <p:cNvSpPr txBox="1">
            <a:spLocks noGrp="1"/>
          </p:cNvSpPr>
          <p:nvPr>
            <p:ph type="body" idx="1"/>
          </p:nvPr>
        </p:nvSpPr>
        <p:spPr>
          <a:xfrm>
            <a:off x="2343150" y="3829050"/>
            <a:ext cx="4743450" cy="638174"/>
          </a:xfrm>
          <a:prstGeom prst="rect">
            <a:avLst/>
          </a:prstGeom>
          <a:noFill/>
          <a:ln>
            <a:noFill/>
          </a:ln>
        </p:spPr>
        <p:txBody>
          <a:bodyPr lIns="0" tIns="0" rIns="0" bIns="0" anchor="t" anchorCtr="0">
            <a:noAutofit/>
          </a:bodyPr>
          <a:lstStyle/>
          <a:p>
            <a:pPr marL="0" marR="0" lvl="0" indent="0" algn="ctr" rtl="0">
              <a:lnSpc>
                <a:spcPct val="131250"/>
              </a:lnSpc>
              <a:spcBef>
                <a:spcPts val="0"/>
              </a:spcBef>
              <a:spcAft>
                <a:spcPts val="0"/>
              </a:spcAft>
              <a:buClr>
                <a:schemeClr val="lt2"/>
              </a:buClr>
              <a:buSzPct val="25000"/>
              <a:buFont typeface="Arial"/>
              <a:buNone/>
            </a:pPr>
            <a:r>
              <a:rPr lang="en-GB" sz="1600" b="0" i="0" u="none" strike="noStrike" cap="none" dirty="0">
                <a:solidFill>
                  <a:schemeClr val="lt2"/>
                </a:solidFill>
                <a:latin typeface="Arial"/>
                <a:ea typeface="Arial"/>
                <a:cs typeface="Arial"/>
                <a:sym typeface="Arial"/>
              </a:rPr>
              <a:t>Find out more about our range of events at </a:t>
            </a:r>
          </a:p>
          <a:p>
            <a:pPr lvl="0">
              <a:buSzPct val="25000"/>
            </a:pPr>
            <a:r>
              <a:rPr lang="en-GB" dirty="0">
                <a:hlinkClick r:id="rId3"/>
              </a:rPr>
              <a:t>http://qualifications.pearson.com/training</a:t>
            </a:r>
            <a:endParaRPr lang="en-GB" sz="1600" b="0" i="0" u="none" strike="noStrike" cap="none" dirty="0">
              <a:solidFill>
                <a:schemeClr val="lt2"/>
              </a:solidFill>
              <a:latin typeface="Arial"/>
              <a:ea typeface="Arial"/>
              <a:cs typeface="Arial"/>
              <a:sym typeface="Arial"/>
            </a:endParaRP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Tree>
    <p:extLst>
      <p:ext uri="{BB962C8B-B14F-4D97-AF65-F5344CB8AC3E}">
        <p14:creationId xmlns:p14="http://schemas.microsoft.com/office/powerpoint/2010/main" val="2147925013"/>
      </p:ext>
    </p:extLst>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Session Agenda</a:t>
            </a:r>
          </a:p>
        </p:txBody>
      </p:sp>
      <p:sp>
        <p:nvSpPr>
          <p:cNvPr id="323" name="Shape 323"/>
          <p:cNvSpPr txBox="1">
            <a:spLocks noGrp="1"/>
          </p:cNvSpPr>
          <p:nvPr>
            <p:ph type="body" idx="1"/>
          </p:nvPr>
        </p:nvSpPr>
        <p:spPr>
          <a:xfrm>
            <a:off x="539999" y="1400173"/>
            <a:ext cx="7190837" cy="4288107"/>
          </a:xfrm>
          <a:prstGeom prst="rect">
            <a:avLst/>
          </a:prstGeom>
          <a:noFill/>
          <a:ln>
            <a:noFill/>
          </a:ln>
        </p:spPr>
        <p:txBody>
          <a:bodyPr lIns="0" tIns="0" rIns="0" bIns="0" anchor="t" anchorCtr="0">
            <a:noAutofit/>
          </a:bodyPr>
          <a:lstStyle/>
          <a:p>
            <a:pPr lvl="0">
              <a:buSzPct val="25000"/>
            </a:pPr>
            <a:endParaRPr lang="en-GB" dirty="0"/>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16:00 Opening remarks and procedures</a:t>
            </a:r>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16:10 Responses to questions 5 and 6</a:t>
            </a:r>
          </a:p>
          <a:p>
            <a:pPr marL="495300" lvl="2" indent="0">
              <a:buSzPct val="25000"/>
              <a:buNone/>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16:35 Responses to questions 8 and 7</a:t>
            </a:r>
          </a:p>
          <a:p>
            <a:pPr marL="495300" lvl="2" indent="0">
              <a:buSzPct val="25000"/>
              <a:buNone/>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17:15 Responses to questions 9 and 10</a:t>
            </a:r>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17:50 Questions and sharing suggestions</a:t>
            </a:r>
          </a:p>
          <a:p>
            <a:pPr marL="495300" lvl="2" indent="0">
              <a:buSzPct val="25000"/>
              <a:buNone/>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18:00  Finish</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152405850"/>
      </p:ext>
    </p:extLst>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50" name="Shape 450"/>
          <p:cNvSpPr txBox="1">
            <a:spLocks noGrp="1"/>
          </p:cNvSpPr>
          <p:nvPr>
            <p:ph type="body" idx="1"/>
          </p:nvPr>
        </p:nvSpPr>
        <p:spPr>
          <a:xfrm>
            <a:off x="724618" y="2687950"/>
            <a:ext cx="2191109" cy="428625"/>
          </a:xfrm>
          <a:prstGeom prst="rect">
            <a:avLst/>
          </a:prstGeom>
          <a:noFill/>
          <a:ln>
            <a:noFill/>
          </a:ln>
        </p:spPr>
        <p:txBody>
          <a:bodyPr lIns="0" tIns="0" rIns="0" bIns="0" anchor="ctr" anchorCtr="0">
            <a:noAutofit/>
          </a:bodyPr>
          <a:lstStyle/>
          <a:p>
            <a:pPr lvl="0">
              <a:buSzPct val="25000"/>
            </a:pPr>
            <a:r>
              <a:rPr lang="en-GB" dirty="0"/>
              <a:t>Content</a:t>
            </a:r>
          </a:p>
        </p:txBody>
      </p:sp>
      <p:sp>
        <p:nvSpPr>
          <p:cNvPr id="451" name="Shape 451"/>
          <p:cNvSpPr txBox="1">
            <a:spLocks noGrp="1"/>
          </p:cNvSpPr>
          <p:nvPr>
            <p:ph type="body" idx="2"/>
          </p:nvPr>
        </p:nvSpPr>
        <p:spPr>
          <a:xfrm>
            <a:off x="551938" y="3116575"/>
            <a:ext cx="2652437" cy="2155140"/>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sz="1000" b="1"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Theme 3: Crime and Detection.</a:t>
            </a:r>
            <a:r>
              <a:rPr lang="en-GB" sz="10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a:t>
            </a:r>
            <a:r>
              <a:rPr lang="en-GB" sz="1000" b="1"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Texts</a:t>
            </a:r>
            <a:r>
              <a:rPr lang="en-GB" sz="10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a:t>
            </a:r>
            <a:r>
              <a:rPr lang="en-GB" sz="10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Lady Audley’s Secret; The Moonstone; In Cold </a:t>
            </a:r>
            <a:r>
              <a:rPr lang="en-GB" sz="1000" b="0" i="1" u="none" strike="noStrike" cap="none" dirty="0" smtClean="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Blood; The Murder Room</a:t>
            </a:r>
            <a:endPar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endParaRPr>
          </a:p>
          <a:p>
            <a:pPr marL="0" marR="0" lvl="0" indent="0" algn="l" rtl="0">
              <a:lnSpc>
                <a:spcPct val="116666"/>
              </a:lnSpc>
              <a:spcBef>
                <a:spcPts val="0"/>
              </a:spcBef>
              <a:spcAft>
                <a:spcPts val="0"/>
              </a:spcAft>
              <a:buClr>
                <a:srgbClr val="000000"/>
              </a:buClr>
              <a:buSzPct val="25000"/>
              <a:buFont typeface="Arial"/>
              <a:buNone/>
            </a:pPr>
            <a:r>
              <a:rPr lang="en-GB" sz="1000" b="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Theme 4</a:t>
            </a:r>
            <a:r>
              <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a:t>
            </a:r>
            <a:r>
              <a:rPr lang="en-GB" sz="1000" b="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Science and Society. Texts: </a:t>
            </a:r>
            <a:r>
              <a:rPr lang="en-GB" sz="10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Frankenstein; The War of the Worlds; Never Let Me </a:t>
            </a:r>
            <a:r>
              <a:rPr lang="en-GB" sz="1000" b="0" i="1" u="none" strike="noStrike" cap="none" dirty="0" smtClean="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Go; The Handmaid’s Tale</a:t>
            </a:r>
            <a:endPar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endParaRPr>
          </a:p>
          <a:p>
            <a:pPr>
              <a:buSzPct val="25000"/>
            </a:pPr>
            <a:r>
              <a:rPr lang="en-GB" sz="1000" b="1" dirty="0">
                <a:latin typeface="Verdana" panose="020B0604030504040204" pitchFamily="34" charset="0"/>
                <a:ea typeface="Verdana" panose="020B0604030504040204" pitchFamily="34" charset="0"/>
                <a:cs typeface="Verdana" panose="020B0604030504040204" pitchFamily="34" charset="0"/>
              </a:rPr>
              <a:t>Theme 5: The Supernatural. Texts: </a:t>
            </a:r>
            <a:r>
              <a:rPr lang="en-GB" sz="1000" i="1" dirty="0">
                <a:latin typeface="Verdana" panose="020B0604030504040204" pitchFamily="34" charset="0"/>
                <a:ea typeface="Verdana" panose="020B0604030504040204" pitchFamily="34" charset="0"/>
                <a:cs typeface="Verdana" panose="020B0604030504040204" pitchFamily="34" charset="0"/>
              </a:rPr>
              <a:t>The Picture of Dorian </a:t>
            </a:r>
            <a:r>
              <a:rPr lang="en-GB" sz="1000" i="1" dirty="0" err="1">
                <a:latin typeface="Verdana" panose="020B0604030504040204" pitchFamily="34" charset="0"/>
                <a:ea typeface="Verdana" panose="020B0604030504040204" pitchFamily="34" charset="0"/>
                <a:cs typeface="Verdana" panose="020B0604030504040204" pitchFamily="34" charset="0"/>
              </a:rPr>
              <a:t>Gray</a:t>
            </a:r>
            <a:r>
              <a:rPr lang="en-GB" sz="1000" i="1" dirty="0">
                <a:latin typeface="Verdana" panose="020B0604030504040204" pitchFamily="34" charset="0"/>
                <a:ea typeface="Verdana" panose="020B0604030504040204" pitchFamily="34" charset="0"/>
                <a:cs typeface="Verdana" panose="020B0604030504040204" pitchFamily="34" charset="0"/>
              </a:rPr>
              <a:t>; Dracula; The Little Stranger; Beloved</a:t>
            </a:r>
            <a:endParaRPr lang="en-GB" sz="1200" b="0" i="0" u="none" strike="noStrike" cap="none" dirty="0">
              <a:solidFill>
                <a:srgbClr val="000000"/>
              </a:solidFill>
              <a:latin typeface="Arial"/>
              <a:ea typeface="Arial"/>
              <a:cs typeface="Arial"/>
              <a:sym typeface="Arial"/>
            </a:endParaRPr>
          </a:p>
          <a:p>
            <a:pPr marL="0" marR="0" lvl="0" indent="0" algn="l" rtl="0">
              <a:lnSpc>
                <a:spcPct val="116666"/>
              </a:lnSpc>
              <a:spcBef>
                <a:spcPts val="0"/>
              </a:spcBef>
              <a:spcAft>
                <a:spcPts val="0"/>
              </a:spcAft>
              <a:buClr>
                <a:srgbClr val="000000"/>
              </a:buClr>
              <a:buSzPct val="25000"/>
              <a:buFont typeface="Arial"/>
              <a:buNone/>
            </a:pPr>
            <a:endParaRPr sz="1200" b="0" i="0" u="none" strike="noStrike" cap="none" dirty="0">
              <a:solidFill>
                <a:srgbClr val="000000"/>
              </a:solidFill>
              <a:latin typeface="Arial"/>
              <a:ea typeface="Arial"/>
              <a:cs typeface="Arial"/>
              <a:sym typeface="Arial"/>
            </a:endParaRPr>
          </a:p>
        </p:txBody>
      </p:sp>
      <p:sp>
        <p:nvSpPr>
          <p:cNvPr id="452" name="Shape 452"/>
          <p:cNvSpPr txBox="1">
            <a:spLocks noGrp="1"/>
          </p:cNvSpPr>
          <p:nvPr>
            <p:ph type="body" idx="3"/>
          </p:nvPr>
        </p:nvSpPr>
        <p:spPr>
          <a:xfrm>
            <a:off x="3516475" y="2687950"/>
            <a:ext cx="2191109" cy="428625"/>
          </a:xfrm>
          <a:prstGeom prst="rect">
            <a:avLst/>
          </a:prstGeom>
          <a:noFill/>
          <a:ln>
            <a:noFill/>
          </a:ln>
        </p:spPr>
        <p:txBody>
          <a:bodyPr lIns="0" tIns="0" rIns="0" bIns="0" anchor="ctr" anchorCtr="0">
            <a:noAutofit/>
          </a:bodyPr>
          <a:lstStyle/>
          <a:p>
            <a:pPr lvl="0">
              <a:buSzPct val="25000"/>
            </a:pPr>
            <a:r>
              <a:rPr lang="en-GB" sz="1400" dirty="0"/>
              <a:t>Assessment Objectives / Skills Tested</a:t>
            </a:r>
          </a:p>
        </p:txBody>
      </p:sp>
      <p:sp>
        <p:nvSpPr>
          <p:cNvPr id="453" name="Shape 453"/>
          <p:cNvSpPr txBox="1">
            <a:spLocks noGrp="1"/>
          </p:cNvSpPr>
          <p:nvPr>
            <p:ph type="body" idx="4"/>
          </p:nvPr>
        </p:nvSpPr>
        <p:spPr>
          <a:xfrm>
            <a:off x="3283889" y="3116576"/>
            <a:ext cx="2719346" cy="2099480"/>
          </a:xfrm>
          <a:prstGeom prst="rect">
            <a:avLst/>
          </a:prstGeom>
          <a:noFill/>
          <a:ln>
            <a:noFill/>
          </a:ln>
        </p:spPr>
        <p:txBody>
          <a:bodyPr lIns="0" tIns="0" rIns="0" bIns="0" anchor="t" anchorCtr="0">
            <a:noAutofit/>
          </a:bodyPr>
          <a:lstStyle/>
          <a:p>
            <a:pPr>
              <a:buSzPct val="25000"/>
            </a:pPr>
            <a:r>
              <a:rPr lang="en-GB" sz="1000" dirty="0">
                <a:latin typeface="Verdana" panose="020B0604030504040204" pitchFamily="34" charset="0"/>
                <a:ea typeface="Verdana" panose="020B0604030504040204" pitchFamily="34" charset="0"/>
                <a:cs typeface="Verdana" panose="020B0604030504040204" pitchFamily="34" charset="0"/>
              </a:rPr>
              <a:t>AO1 Articulate informed, personal and creative responses to literary texts, using associated concepts and terminology, and coherent, accurate written expression </a:t>
            </a:r>
          </a:p>
          <a:p>
            <a:pPr>
              <a:buSzPct val="25000"/>
            </a:pPr>
            <a:r>
              <a:rPr lang="en-GB" sz="1000" dirty="0">
                <a:latin typeface="Verdana" panose="020B0604030504040204" pitchFamily="34" charset="0"/>
                <a:ea typeface="Verdana" panose="020B0604030504040204" pitchFamily="34" charset="0"/>
                <a:cs typeface="Verdana" panose="020B0604030504040204" pitchFamily="34" charset="0"/>
              </a:rPr>
              <a:t>AO2 Analyse ways in which meanings are shaped in literary texts </a:t>
            </a:r>
          </a:p>
          <a:p>
            <a:pPr>
              <a:buSzPct val="25000"/>
            </a:pPr>
            <a:r>
              <a:rPr lang="en-GB" sz="1000" dirty="0">
                <a:latin typeface="Verdana" panose="020B0604030504040204" pitchFamily="34" charset="0"/>
                <a:ea typeface="Verdana" panose="020B0604030504040204" pitchFamily="34" charset="0"/>
                <a:cs typeface="Verdana" panose="020B0604030504040204" pitchFamily="34" charset="0"/>
              </a:rPr>
              <a:t>AO3 Demonstrate understanding of the significance and influence of the contexts in which literary texts are written and received </a:t>
            </a:r>
          </a:p>
          <a:p>
            <a:pPr lvl="0">
              <a:buSzPct val="25000"/>
            </a:pPr>
            <a:r>
              <a:rPr lang="en-GB" sz="1000" dirty="0">
                <a:latin typeface="Verdana" panose="020B0604030504040204" pitchFamily="34" charset="0"/>
                <a:ea typeface="Verdana" panose="020B0604030504040204" pitchFamily="34" charset="0"/>
                <a:cs typeface="Verdana" panose="020B0604030504040204" pitchFamily="34" charset="0"/>
              </a:rPr>
              <a:t>AO4 Explore connections across literary texts </a:t>
            </a:r>
            <a:endParaRPr sz="10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454" name="Shape 454"/>
          <p:cNvSpPr txBox="1">
            <a:spLocks noGrp="1"/>
          </p:cNvSpPr>
          <p:nvPr>
            <p:ph type="body" idx="5"/>
          </p:nvPr>
        </p:nvSpPr>
        <p:spPr>
          <a:xfrm>
            <a:off x="6208778" y="2687950"/>
            <a:ext cx="2191109" cy="428625"/>
          </a:xfrm>
          <a:prstGeom prst="rect">
            <a:avLst/>
          </a:prstGeom>
          <a:noFill/>
          <a:ln>
            <a:noFill/>
          </a:ln>
        </p:spPr>
        <p:txBody>
          <a:bodyPr lIns="0" tIns="0" rIns="0" bIns="0" anchor="ctr" anchorCtr="0">
            <a:noAutofit/>
          </a:bodyPr>
          <a:lstStyle/>
          <a:p>
            <a:pPr lvl="0">
              <a:buSzPct val="25000"/>
            </a:pPr>
            <a:r>
              <a:rPr lang="en-GB" sz="1400" dirty="0"/>
              <a:t>Structure of Assessment</a:t>
            </a:r>
          </a:p>
        </p:txBody>
      </p:sp>
      <p:sp>
        <p:nvSpPr>
          <p:cNvPr id="455" name="Shape 455"/>
          <p:cNvSpPr txBox="1">
            <a:spLocks noGrp="1"/>
          </p:cNvSpPr>
          <p:nvPr>
            <p:ph type="body" idx="6"/>
          </p:nvPr>
        </p:nvSpPr>
        <p:spPr>
          <a:xfrm>
            <a:off x="6221580" y="3226998"/>
            <a:ext cx="2245968" cy="2044717"/>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sz="10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Candidates must study two texts within the same theme, at least one of which was written before 1900. </a:t>
            </a:r>
          </a:p>
          <a:p>
            <a:pPr marL="0" marR="0" lvl="0" indent="0" algn="l" rtl="0">
              <a:lnSpc>
                <a:spcPct val="116666"/>
              </a:lnSpc>
              <a:spcBef>
                <a:spcPts val="0"/>
              </a:spcBef>
              <a:spcAft>
                <a:spcPts val="0"/>
              </a:spcAft>
              <a:buClr>
                <a:srgbClr val="000000"/>
              </a:buClr>
              <a:buSzPct val="25000"/>
              <a:buFont typeface="Arial"/>
              <a:buNone/>
            </a:pPr>
            <a:r>
              <a:rPr lang="en-GB" sz="1000" dirty="0">
                <a:latin typeface="Verdana" panose="020B0604030504040204" pitchFamily="34" charset="0"/>
                <a:ea typeface="Verdana" panose="020B0604030504040204" pitchFamily="34" charset="0"/>
                <a:cs typeface="Verdana" panose="020B0604030504040204" pitchFamily="34" charset="0"/>
              </a:rPr>
              <a:t>They must answer one question in one hour.</a:t>
            </a:r>
          </a:p>
          <a:p>
            <a:pPr marL="0" marR="0" lvl="0" indent="0" algn="l" rtl="0">
              <a:lnSpc>
                <a:spcPct val="116666"/>
              </a:lnSpc>
              <a:spcBef>
                <a:spcPts val="0"/>
              </a:spcBef>
              <a:spcAft>
                <a:spcPts val="0"/>
              </a:spcAft>
              <a:buClr>
                <a:srgbClr val="000000"/>
              </a:buClr>
              <a:buSzPct val="25000"/>
              <a:buFont typeface="Arial"/>
              <a:buNone/>
            </a:pPr>
            <a:r>
              <a:rPr lang="en-GB" sz="1000" dirty="0">
                <a:latin typeface="Verdana" panose="020B0604030504040204" pitchFamily="34" charset="0"/>
                <a:ea typeface="Verdana" panose="020B0604030504040204" pitchFamily="34" charset="0"/>
                <a:cs typeface="Verdana" panose="020B0604030504040204" pitchFamily="34" charset="0"/>
              </a:rPr>
              <a:t>They may refer to clean copies of the texts.</a:t>
            </a:r>
          </a:p>
          <a:p>
            <a:pPr marL="0" marR="0" lvl="0" indent="0" algn="l" rtl="0">
              <a:lnSpc>
                <a:spcPct val="116666"/>
              </a:lnSpc>
              <a:spcBef>
                <a:spcPts val="0"/>
              </a:spcBef>
              <a:spcAft>
                <a:spcPts val="0"/>
              </a:spcAft>
              <a:buClr>
                <a:srgbClr val="000000"/>
              </a:buClr>
              <a:buSzPct val="25000"/>
              <a:buFont typeface="Arial"/>
              <a:buNone/>
            </a:pPr>
            <a:r>
              <a:rPr lang="en-GB" sz="10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All AOs are equally weighted and the total for the paper is 40 marks (20 for AOs1 and 2; 20 for AOs3 and 4).</a:t>
            </a:r>
          </a:p>
        </p:txBody>
      </p:sp>
      <p:sp>
        <p:nvSpPr>
          <p:cNvPr id="457" name="Shape 457"/>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5</a:t>
            </a:fld>
            <a:endParaRPr lang="en-GB" sz="800" b="1">
              <a:solidFill>
                <a:schemeClr val="lt2"/>
              </a:solidFill>
              <a:latin typeface="Arial"/>
              <a:ea typeface="Arial"/>
              <a:cs typeface="Arial"/>
              <a:sym typeface="Arial"/>
            </a:endParaRPr>
          </a:p>
        </p:txBody>
      </p:sp>
      <p:sp>
        <p:nvSpPr>
          <p:cNvPr id="12" name="_s156679"/>
          <p:cNvSpPr>
            <a:spLocks noChangeArrowheads="1"/>
          </p:cNvSpPr>
          <p:nvPr/>
        </p:nvSpPr>
        <p:spPr bwMode="auto">
          <a:xfrm>
            <a:off x="1342161" y="1606203"/>
            <a:ext cx="6120679" cy="736689"/>
          </a:xfrm>
          <a:prstGeom prst="roundRect">
            <a:avLst>
              <a:gd name="adj" fmla="val 16667"/>
            </a:avLst>
          </a:prstGeom>
          <a:solidFill>
            <a:schemeClr val="bg2">
              <a:lumMod val="75000"/>
            </a:schemeClr>
          </a:solidFill>
          <a:ln w="9525">
            <a:solidFill>
              <a:srgbClr val="000000"/>
            </a:solidFill>
            <a:round/>
            <a:headEnd/>
            <a:tailEnd/>
          </a:ln>
        </p:spPr>
        <p:txBody>
          <a:bodyPr wrap="none" lIns="84768" tIns="42383" rIns="84768" bIns="42383" anchor="ct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FFFFFF"/>
                </a:solidFill>
                <a:effectLst/>
                <a:uLnTx/>
                <a:uFillTx/>
                <a:ea typeface="Verdana" panose="020B0604030504040204" pitchFamily="34" charset="0"/>
                <a:cs typeface="Verdana" panose="020B0604030504040204" pitchFamily="34" charset="0"/>
              </a:rPr>
              <a:t>Introduction to the Assessment</a:t>
            </a:r>
            <a:endParaRPr kumimoji="0" lang="en-US" altLang="en-US" sz="2000" b="1" i="0" u="none" strike="noStrike" kern="1200" cap="none" spc="0" normalizeH="0" baseline="0" noProof="0" dirty="0">
              <a:ln>
                <a:noFill/>
              </a:ln>
              <a:solidFill>
                <a:srgbClr val="FFFFFF"/>
              </a:solidFill>
              <a:effectLst/>
              <a:uLnTx/>
              <a:uFillTx/>
              <a:ea typeface="Verdana" panose="020B0604030504040204" pitchFamily="34" charset="0"/>
              <a:cs typeface="Verdana" panose="020B0604030504040204" pitchFamily="34" charset="0"/>
            </a:endParaRPr>
          </a:p>
        </p:txBody>
      </p:sp>
      <p:cxnSp>
        <p:nvCxnSpPr>
          <p:cNvPr id="15" name="_s156678"/>
          <p:cNvCxnSpPr>
            <a:cxnSpLocks noChangeShapeType="1"/>
          </p:cNvCxnSpPr>
          <p:nvPr/>
        </p:nvCxnSpPr>
        <p:spPr bwMode="auto">
          <a:xfrm rot="5400000" flipH="1" flipV="1">
            <a:off x="2838463" y="1161166"/>
            <a:ext cx="289845" cy="2653299"/>
          </a:xfrm>
          <a:prstGeom prst="bentConnector3">
            <a:avLst>
              <a:gd name="adj1" fmla="val 50000"/>
            </a:avLst>
          </a:prstGeom>
          <a:noFill/>
          <a:ln w="28575">
            <a:solidFill>
              <a:srgbClr val="000000"/>
            </a:solidFill>
            <a:miter lim="800000"/>
            <a:headEnd/>
            <a:tailEnd/>
          </a:ln>
          <a:extLst>
            <a:ext uri="{909E8E84-426E-40DD-AFC4-6F175D3DCCD1}">
              <a14:hiddenFill xmlns:a14="http://schemas.microsoft.com/office/drawing/2010/main">
                <a:noFill/>
              </a14:hiddenFill>
            </a:ext>
          </a:extLst>
        </p:spPr>
      </p:cxnSp>
      <p:cxnSp>
        <p:nvCxnSpPr>
          <p:cNvPr id="16" name="_s156676"/>
          <p:cNvCxnSpPr>
            <a:cxnSpLocks noChangeShapeType="1"/>
          </p:cNvCxnSpPr>
          <p:nvPr/>
        </p:nvCxnSpPr>
        <p:spPr bwMode="auto">
          <a:xfrm rot="16200000" flipV="1">
            <a:off x="5493881" y="1172130"/>
            <a:ext cx="263678" cy="2631371"/>
          </a:xfrm>
          <a:prstGeom prst="bentConnector3">
            <a:avLst>
              <a:gd name="adj1" fmla="val 49999"/>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8" name="Straight Connector 7"/>
          <p:cNvCxnSpPr/>
          <p:nvPr/>
        </p:nvCxnSpPr>
        <p:spPr>
          <a:xfrm>
            <a:off x="4310034" y="2487815"/>
            <a:ext cx="0" cy="144924"/>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0020165"/>
      </p:ext>
    </p:extLst>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FAE0932-8DAC-4E1E-A7AB-58B69C7575AB}"/>
              </a:ext>
            </a:extLst>
          </p:cNvPr>
          <p:cNvSpPr>
            <a:spLocks noGrp="1"/>
          </p:cNvSpPr>
          <p:nvPr>
            <p:ph type="title"/>
          </p:nvPr>
        </p:nvSpPr>
        <p:spPr>
          <a:xfrm>
            <a:off x="541337" y="417599"/>
            <a:ext cx="7818892" cy="1387450"/>
          </a:xfrm>
        </p:spPr>
        <p:txBody>
          <a:bodyPr/>
          <a:lstStyle/>
          <a:p>
            <a:r>
              <a:rPr lang="en-GB" sz="3200" dirty="0">
                <a:latin typeface="Verdana" panose="020B0604030504040204" pitchFamily="34" charset="0"/>
                <a:ea typeface="Verdana" panose="020B0604030504040204" pitchFamily="34" charset="0"/>
                <a:cs typeface="Verdana" panose="020B0604030504040204" pitchFamily="34" charset="0"/>
              </a:rPr>
              <a:t>Crime and Detection </a:t>
            </a:r>
            <a:br>
              <a:rPr lang="en-GB" sz="3200" dirty="0">
                <a:latin typeface="Verdana" panose="020B0604030504040204" pitchFamily="34" charset="0"/>
                <a:ea typeface="Verdana" panose="020B0604030504040204" pitchFamily="34" charset="0"/>
                <a:cs typeface="Verdana" panose="020B0604030504040204" pitchFamily="34" charset="0"/>
              </a:rPr>
            </a:br>
            <a:r>
              <a:rPr lang="en-GB" sz="3200" dirty="0">
                <a:latin typeface="Verdana" panose="020B0604030504040204" pitchFamily="34" charset="0"/>
                <a:ea typeface="Verdana" panose="020B0604030504040204" pitchFamily="34" charset="0"/>
                <a:cs typeface="Verdana" panose="020B0604030504040204" pitchFamily="34" charset="0"/>
              </a:rPr>
              <a:t>Question 5 from Question paper</a:t>
            </a:r>
          </a:p>
        </p:txBody>
      </p:sp>
      <p:sp>
        <p:nvSpPr>
          <p:cNvPr id="4" name="Text Placeholder 3">
            <a:extLst>
              <a:ext uri="{FF2B5EF4-FFF2-40B4-BE49-F238E27FC236}">
                <a16:creationId xmlns:a16="http://schemas.microsoft.com/office/drawing/2014/main" xmlns="" id="{5E0451D6-2F06-47A5-BE14-9CAD91BCC4D6}"/>
              </a:ext>
            </a:extLst>
          </p:cNvPr>
          <p:cNvSpPr>
            <a:spLocks noGrp="1"/>
          </p:cNvSpPr>
          <p:nvPr>
            <p:ph type="body" idx="1"/>
          </p:nvPr>
        </p:nvSpPr>
        <p:spPr>
          <a:xfrm>
            <a:off x="709180" y="2797505"/>
            <a:ext cx="7021656" cy="3171825"/>
          </a:xfrm>
        </p:spPr>
        <p:txBody>
          <a:bodyPr/>
          <a:lstStyle/>
          <a:p>
            <a:r>
              <a:rPr lang="en-GB" sz="1800" dirty="0">
                <a:latin typeface="Verdana" panose="020B0604030504040204" pitchFamily="34" charset="0"/>
                <a:ea typeface="Verdana" panose="020B0604030504040204" pitchFamily="34" charset="0"/>
                <a:cs typeface="Verdana" panose="020B0604030504040204" pitchFamily="34" charset="0"/>
              </a:rPr>
              <a:t>Compare the ways in which the writers of your two chosen texts depict characters who investigate crime. You must relate your discussion to </a:t>
            </a:r>
            <a:r>
              <a:rPr lang="en-GB" sz="1800">
                <a:latin typeface="Verdana" panose="020B0604030504040204" pitchFamily="34" charset="0"/>
                <a:ea typeface="Verdana" panose="020B0604030504040204" pitchFamily="34" charset="0"/>
                <a:cs typeface="Verdana" panose="020B0604030504040204" pitchFamily="34" charset="0"/>
              </a:rPr>
              <a:t>relevant </a:t>
            </a:r>
            <a:r>
              <a:rPr lang="en-GB" sz="1800" smtClean="0">
                <a:latin typeface="Verdana" panose="020B0604030504040204" pitchFamily="34" charset="0"/>
                <a:ea typeface="Verdana" panose="020B0604030504040204" pitchFamily="34" charset="0"/>
                <a:cs typeface="Verdana" panose="020B0604030504040204" pitchFamily="34" charset="0"/>
              </a:rPr>
              <a:t>contextual </a:t>
            </a:r>
            <a:r>
              <a:rPr lang="en-GB" sz="1800" dirty="0">
                <a:latin typeface="Verdana" panose="020B0604030504040204" pitchFamily="34" charset="0"/>
                <a:ea typeface="Verdana" panose="020B0604030504040204" pitchFamily="34" charset="0"/>
                <a:cs typeface="Verdana" panose="020B0604030504040204" pitchFamily="34" charset="0"/>
              </a:rPr>
              <a:t>factors.</a:t>
            </a:r>
          </a:p>
        </p:txBody>
      </p:sp>
    </p:spTree>
    <p:extLst>
      <p:ext uri="{BB962C8B-B14F-4D97-AF65-F5344CB8AC3E}">
        <p14:creationId xmlns:p14="http://schemas.microsoft.com/office/powerpoint/2010/main" val="1645459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0458FB-8B66-4BF4-9AEB-665F3C9D3B11}"/>
              </a:ext>
            </a:extLst>
          </p:cNvPr>
          <p:cNvSpPr>
            <a:spLocks noGrp="1"/>
          </p:cNvSpPr>
          <p:nvPr>
            <p:ph type="title"/>
          </p:nvPr>
        </p:nvSpPr>
        <p:spPr>
          <a:xfrm>
            <a:off x="541337" y="417599"/>
            <a:ext cx="7427006" cy="1115925"/>
          </a:xfrm>
        </p:spPr>
        <p:txBody>
          <a:bodyPr/>
          <a:lstStyle/>
          <a:p>
            <a:r>
              <a:rPr lang="en-GB" sz="3600" dirty="0">
                <a:latin typeface="Verdana" panose="020B0604030504040204" pitchFamily="34" charset="0"/>
                <a:ea typeface="Verdana" panose="020B0604030504040204" pitchFamily="34" charset="0"/>
                <a:cs typeface="Verdana" panose="020B0604030504040204" pitchFamily="34" charset="0"/>
              </a:rPr>
              <a:t>Crime and Detection: Question 5 and 6</a:t>
            </a:r>
          </a:p>
        </p:txBody>
      </p:sp>
      <p:sp>
        <p:nvSpPr>
          <p:cNvPr id="3" name="Text Placeholder 2">
            <a:extLst>
              <a:ext uri="{FF2B5EF4-FFF2-40B4-BE49-F238E27FC236}">
                <a16:creationId xmlns:a16="http://schemas.microsoft.com/office/drawing/2014/main" xmlns="" id="{E7E318D5-59D5-4E19-8302-7CE83D44516C}"/>
              </a:ext>
            </a:extLst>
          </p:cNvPr>
          <p:cNvSpPr>
            <a:spLocks noGrp="1"/>
          </p:cNvSpPr>
          <p:nvPr>
            <p:ph type="body" idx="1"/>
          </p:nvPr>
        </p:nvSpPr>
        <p:spPr>
          <a:xfrm>
            <a:off x="542925" y="1809750"/>
            <a:ext cx="7954839" cy="4127912"/>
          </a:xfrm>
        </p:spPr>
        <p:txBody>
          <a:bodyPr/>
          <a:lstStyle/>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Overview</a:t>
            </a:r>
          </a:p>
          <a:p>
            <a:pPr marL="387350" indent="-285750">
              <a:buFont typeface="Arial" panose="020B0604020202020204" pitchFamily="34" charset="0"/>
              <a:buChar char="•"/>
            </a:pPr>
            <a:r>
              <a:rPr lang="en-GB" sz="1800" dirty="0" smtClean="0">
                <a:latin typeface="Verdana" panose="020B0604030504040204" pitchFamily="34" charset="0"/>
                <a:ea typeface="Verdana" panose="020B0604030504040204" pitchFamily="34" charset="0"/>
                <a:cs typeface="Verdana" panose="020B0604030504040204" pitchFamily="34" charset="0"/>
              </a:rPr>
              <a:t>‘Lady Audley’ </a:t>
            </a:r>
            <a:r>
              <a:rPr lang="en-GB" sz="1800" dirty="0">
                <a:latin typeface="Verdana" panose="020B0604030504040204" pitchFamily="34" charset="0"/>
                <a:ea typeface="Verdana" panose="020B0604030504040204" pitchFamily="34" charset="0"/>
                <a:cs typeface="Verdana" panose="020B0604030504040204" pitchFamily="34" charset="0"/>
              </a:rPr>
              <a:t>and </a:t>
            </a:r>
            <a:r>
              <a:rPr lang="en-GB" sz="1800" dirty="0" smtClean="0">
                <a:latin typeface="Verdana" panose="020B0604030504040204" pitchFamily="34" charset="0"/>
                <a:ea typeface="Verdana" panose="020B0604030504040204" pitchFamily="34" charset="0"/>
                <a:cs typeface="Verdana" panose="020B0604030504040204" pitchFamily="34" charset="0"/>
              </a:rPr>
              <a:t>‘The Moonstone’ </a:t>
            </a:r>
            <a:r>
              <a:rPr lang="en-GB" sz="1800" dirty="0">
                <a:latin typeface="Verdana" panose="020B0604030504040204" pitchFamily="34" charset="0"/>
                <a:ea typeface="Verdana" panose="020B0604030504040204" pitchFamily="34" charset="0"/>
                <a:cs typeface="Verdana" panose="020B0604030504040204" pitchFamily="34" charset="0"/>
              </a:rPr>
              <a:t>were the two most popular texts</a:t>
            </a:r>
          </a:p>
          <a:p>
            <a:pPr marL="3873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Candidates tended to take a narrative approach, describing the mysteries involved or the actions of the detectives, rather than discuss the writers’ methods</a:t>
            </a:r>
          </a:p>
          <a:p>
            <a:pPr marL="3873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Those that chose to compare the two </a:t>
            </a:r>
            <a:r>
              <a:rPr lang="en-GB" sz="1800" dirty="0" smtClean="0">
                <a:latin typeface="Verdana" panose="020B0604030504040204" pitchFamily="34" charset="0"/>
                <a:ea typeface="Verdana" panose="020B0604030504040204" pitchFamily="34" charset="0"/>
                <a:cs typeface="Verdana" panose="020B0604030504040204" pitchFamily="34" charset="0"/>
              </a:rPr>
              <a:t>nineteenth-century </a:t>
            </a:r>
            <a:r>
              <a:rPr lang="en-GB" sz="1800" dirty="0">
                <a:latin typeface="Verdana" panose="020B0604030504040204" pitchFamily="34" charset="0"/>
                <a:ea typeface="Verdana" panose="020B0604030504040204" pitchFamily="34" charset="0"/>
                <a:cs typeface="Verdana" panose="020B0604030504040204" pitchFamily="34" charset="0"/>
              </a:rPr>
              <a:t>texts found it easier to discuss context meaningfully</a:t>
            </a:r>
          </a:p>
          <a:p>
            <a:pPr marL="3873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Responses on Capote and James were rare and candidates who tackled them offered little on context.</a:t>
            </a:r>
          </a:p>
        </p:txBody>
      </p:sp>
      <p:sp>
        <p:nvSpPr>
          <p:cNvPr id="4" name="Slide Number Placeholder 3">
            <a:extLst>
              <a:ext uri="{FF2B5EF4-FFF2-40B4-BE49-F238E27FC236}">
                <a16:creationId xmlns:a16="http://schemas.microsoft.com/office/drawing/2014/main" xmlns="" id="{7A268389-00B8-471C-B763-C25EE6A44A2C}"/>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519300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8D4B961-FBF3-4E46-BFB3-985CF0A80AB6}"/>
              </a:ext>
            </a:extLst>
          </p:cNvPr>
          <p:cNvSpPr>
            <a:spLocks noGrp="1"/>
          </p:cNvSpPr>
          <p:nvPr>
            <p:ph type="title"/>
          </p:nvPr>
        </p:nvSpPr>
        <p:spPr>
          <a:xfrm>
            <a:off x="541337" y="417599"/>
            <a:ext cx="7284502" cy="1115925"/>
          </a:xfrm>
        </p:spPr>
        <p:txBody>
          <a:bodyPr/>
          <a:lstStyle/>
          <a:p>
            <a:r>
              <a:rPr lang="en-GB" sz="3600" dirty="0">
                <a:latin typeface="Verdana" panose="020B0604030504040204" pitchFamily="34" charset="0"/>
                <a:ea typeface="Verdana" panose="020B0604030504040204" pitchFamily="34" charset="0"/>
                <a:cs typeface="Verdana" panose="020B0604030504040204" pitchFamily="34" charset="0"/>
              </a:rPr>
              <a:t>Assessment Objectives</a:t>
            </a:r>
          </a:p>
        </p:txBody>
      </p:sp>
      <p:sp>
        <p:nvSpPr>
          <p:cNvPr id="3" name="Text Placeholder 2">
            <a:extLst>
              <a:ext uri="{FF2B5EF4-FFF2-40B4-BE49-F238E27FC236}">
                <a16:creationId xmlns:a16="http://schemas.microsoft.com/office/drawing/2014/main" xmlns="" id="{35D0E09D-DC0F-4BF3-A8FB-8D4419E532DD}"/>
              </a:ext>
            </a:extLst>
          </p:cNvPr>
          <p:cNvSpPr>
            <a:spLocks noGrp="1"/>
          </p:cNvSpPr>
          <p:nvPr>
            <p:ph type="body" idx="1"/>
          </p:nvPr>
        </p:nvSpPr>
        <p:spPr/>
        <p:txBody>
          <a:bodyPr/>
          <a:lstStyle/>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There are four, equally weighted assessment objectives:</a:t>
            </a:r>
          </a:p>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AO1: Articulate informed, personal and creative responses to literary texts, using associated contexts and terminology, and coherent, accurate written expression</a:t>
            </a:r>
          </a:p>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AO2: Analyse ways in which meanings are shaped in literary texts</a:t>
            </a:r>
          </a:p>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AO3: Demonstrate understanding of the significance and influence of the contexts in which literary texts are written and received</a:t>
            </a:r>
          </a:p>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AO4: Explore connections across literary texts.</a:t>
            </a:r>
          </a:p>
          <a:p>
            <a:pPr marL="101600" indent="0">
              <a:buNone/>
            </a:pPr>
            <a:endParaRPr lang="en-GB" dirty="0"/>
          </a:p>
        </p:txBody>
      </p:sp>
      <p:sp>
        <p:nvSpPr>
          <p:cNvPr id="4" name="Slide Number Placeholder 3">
            <a:extLst>
              <a:ext uri="{FF2B5EF4-FFF2-40B4-BE49-F238E27FC236}">
                <a16:creationId xmlns:a16="http://schemas.microsoft.com/office/drawing/2014/main" xmlns="" id="{0A05FC27-BB7F-433B-8AC3-2815F5B57228}"/>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280256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dirty="0">
                <a:latin typeface="Verdana" panose="020B0604030504040204" pitchFamily="34" charset="0"/>
                <a:ea typeface="Verdana" panose="020B0604030504040204" pitchFamily="34" charset="0"/>
                <a:cs typeface="Verdana" panose="020B0604030504040204" pitchFamily="34" charset="0"/>
              </a:rPr>
              <a:t>Student Response 5a</a:t>
            </a: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363" name="Shape 363"/>
          <p:cNvSpPr txBox="1">
            <a:spLocks noGrp="1"/>
          </p:cNvSpPr>
          <p:nvPr>
            <p:ph type="body" idx="1"/>
          </p:nvPr>
        </p:nvSpPr>
        <p:spPr>
          <a:xfrm>
            <a:off x="539997" y="1783351"/>
            <a:ext cx="6300190" cy="3124200"/>
          </a:xfrm>
          <a:prstGeom prst="rect">
            <a:avLst/>
          </a:prstGeom>
          <a:noFill/>
          <a:ln>
            <a:noFill/>
          </a:ln>
        </p:spPr>
        <p:txBody>
          <a:bodyPr lIns="0" tIns="0" rIns="0" bIns="0" anchor="t" anchorCtr="0">
            <a:noAutofit/>
          </a:bodyPr>
          <a:lstStyle/>
          <a:p>
            <a:r>
              <a:rPr lang="en-GB" altLang="en-US" sz="1800" dirty="0">
                <a:latin typeface="Verdana" panose="020B0604030504040204" pitchFamily="34" charset="0"/>
                <a:ea typeface="Verdana" panose="020B0604030504040204" pitchFamily="34" charset="0"/>
                <a:cs typeface="Verdana" panose="020B0604030504040204" pitchFamily="34" charset="0"/>
              </a:rPr>
              <a:t>Student </a:t>
            </a:r>
            <a:r>
              <a:rPr lang="en-GB" altLang="en-US" sz="1800" dirty="0" smtClean="0">
                <a:latin typeface="Verdana" panose="020B0604030504040204" pitchFamily="34" charset="0"/>
                <a:ea typeface="Verdana" panose="020B0604030504040204" pitchFamily="34" charset="0"/>
                <a:cs typeface="Verdana" panose="020B0604030504040204" pitchFamily="34" charset="0"/>
              </a:rPr>
              <a:t>response 5a</a:t>
            </a:r>
            <a:endParaRPr lang="en-GB" altLang="en-US" sz="18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r>
              <a:rPr lang="en-GB" altLang="en-US" sz="1800" dirty="0" smtClean="0">
                <a:latin typeface="Verdana" panose="020B0604030504040204" pitchFamily="34" charset="0"/>
                <a:ea typeface="Verdana" panose="020B0604030504040204" pitchFamily="34" charset="0"/>
                <a:cs typeface="Verdana" panose="020B0604030504040204" pitchFamily="34" charset="0"/>
              </a:rPr>
              <a:t>Question: 5</a:t>
            </a:r>
            <a:endParaRPr lang="en-GB" altLang="en-US" sz="18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9</a:t>
            </a:fld>
            <a:endParaRPr lang="en-GB" sz="800" b="1">
              <a:solidFill>
                <a:schemeClr val="lt2"/>
              </a:solidFill>
              <a:latin typeface="Arial"/>
              <a:ea typeface="Arial"/>
              <a:cs typeface="Arial"/>
              <a:sym typeface="Arial"/>
            </a:endParaRPr>
          </a:p>
        </p:txBody>
      </p:sp>
    </p:spTree>
  </p:cSld>
  <p:clrMapOvr>
    <a:masterClrMapping/>
  </p:clrMapOvr>
  <p:transition spd="slow">
    <p:cut/>
  </p:transition>
</p:sld>
</file>

<file path=ppt/theme/theme1.xml><?xml version="1.0" encoding="utf-8"?>
<a:theme xmlns:a="http://schemas.openxmlformats.org/drawingml/2006/main" name="Pearson">
  <a:themeElements>
    <a:clrScheme name="Pearson colors">
      <a:dk1>
        <a:srgbClr val="000000"/>
      </a:dk1>
      <a:lt1>
        <a:srgbClr val="D4EAE4"/>
      </a:lt1>
      <a:dk2>
        <a:srgbClr val="007FA3"/>
      </a:dk2>
      <a:lt2>
        <a:srgbClr val="003057"/>
      </a:lt2>
      <a:accent1>
        <a:srgbClr val="D2DB0E"/>
      </a:accent1>
      <a:accent2>
        <a:srgbClr val="12B2A6"/>
      </a:accent2>
      <a:accent3>
        <a:srgbClr val="DB0020"/>
      </a:accent3>
      <a:accent4>
        <a:srgbClr val="9E007E"/>
      </a:accent4>
      <a:accent5>
        <a:srgbClr val="EA7600"/>
      </a:accent5>
      <a:accent6>
        <a:srgbClr val="005A7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1956</TotalTime>
  <Words>3039</Words>
  <Application>Microsoft Office PowerPoint</Application>
  <PresentationFormat>On-screen Show (4:3)</PresentationFormat>
  <Paragraphs>290</Paragraphs>
  <Slides>34</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Times New Roman</vt:lpstr>
      <vt:lpstr>Verdana</vt:lpstr>
      <vt:lpstr>Wingdings</vt:lpstr>
      <vt:lpstr>Pearson</vt:lpstr>
      <vt:lpstr>Edexcel A Level English Literature Feedback on summer 2017 Paper 2 Prose themes Crime and Detection Science and Society The Supernatural</vt:lpstr>
      <vt:lpstr>Your Online Environment</vt:lpstr>
      <vt:lpstr>Aims and Objectives</vt:lpstr>
      <vt:lpstr>Session Agenda</vt:lpstr>
      <vt:lpstr>PowerPoint Presentation</vt:lpstr>
      <vt:lpstr>Crime and Detection  Question 5 from Question paper</vt:lpstr>
      <vt:lpstr>Crime and Detection: Question 5 and 6</vt:lpstr>
      <vt:lpstr>Assessment Objectives</vt:lpstr>
      <vt:lpstr>Student Response 5a</vt:lpstr>
      <vt:lpstr>Response to question 5 about characters who investigate crime (All AOs)</vt:lpstr>
      <vt:lpstr>Candidates who performed less well tended to:</vt:lpstr>
      <vt:lpstr>Science and Society Questions 7 and 8</vt:lpstr>
      <vt:lpstr>Science and Society Question 8 from Question Paper</vt:lpstr>
      <vt:lpstr>Student Response 8a</vt:lpstr>
      <vt:lpstr>Response 8a to question 8</vt:lpstr>
      <vt:lpstr>Candidates who performed at mid-level tended to:</vt:lpstr>
      <vt:lpstr>Marking Activity</vt:lpstr>
      <vt:lpstr>Response 8b to Question 8. All four AOs.</vt:lpstr>
      <vt:lpstr>Candidates who performed well tended to:</vt:lpstr>
      <vt:lpstr>Question 7 from Question Paper</vt:lpstr>
      <vt:lpstr>Marking Activity</vt:lpstr>
      <vt:lpstr>Response 7a to Question 7. All four AOs.</vt:lpstr>
      <vt:lpstr>The Supernatural</vt:lpstr>
      <vt:lpstr>Question 9 from Question paper. The Supernatural.</vt:lpstr>
      <vt:lpstr>Marking Activity</vt:lpstr>
      <vt:lpstr>Response 9a to Question 9. All four AOs.</vt:lpstr>
      <vt:lpstr>Question 10 from Question Paper</vt:lpstr>
      <vt:lpstr>Marking Activity</vt:lpstr>
      <vt:lpstr>Response 10a to Question 10</vt:lpstr>
      <vt:lpstr>Considering Delivery Strategies and sharing best practice</vt:lpstr>
      <vt:lpstr>Support</vt:lpstr>
      <vt:lpstr>Any questions?  Thank you for attending this event.  How did we do? Please fill in the evaluation form that you’ll receive via e-mail in a few minutes. </vt:lpstr>
      <vt:lpstr>There’s so much  more to learn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sample. Title runs here  in font Times  New Roman 36 pt.</dc:title>
  <dc:creator>Boher, Anna</dc:creator>
  <cp:lastModifiedBy>Bowen, Kelly-Mari</cp:lastModifiedBy>
  <cp:revision>232</cp:revision>
  <dcterms:modified xsi:type="dcterms:W3CDTF">2017-10-10T14:31:25Z</dcterms:modified>
</cp:coreProperties>
</file>